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3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3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3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5" d="100"/>
          <a:sy n="105" d="100"/>
        </p:scale>
        <p:origin x="768" y="78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 /><Relationship Id="rId41" Type="http://schemas.openxmlformats.org/officeDocument/2006/relationships/tableStyles" Target="tableStyles.xml" /><Relationship Id="rId42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97B6B1D-07A3-418D-926E-01702E98F2A9}" type="datetimeFigureOut">
              <a:rPr/>
              <a:t/>
            </a:fld>
            <a:endParaRPr/>
          </a:p>
        </p:txBody>
      </p:sp>
      <p:sp>
        <p:nvSpPr>
          <p:cNvPr id="4" name="Образ слайда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0879" y="4784070"/>
            <a:ext cx="5447029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C5B970-5463-4AD5-A4A1-609015C1B174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ChangeAspect="1" noGrp="1" noRot="1" noTextEdi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/>
          </a:bodyPr>
          <a:lstStyle/>
          <a:p>
            <a:pPr>
              <a:defRPr/>
            </a:pPr>
            <a:r>
              <a:rPr lang="en-GB"/>
              <a:t>Which to use</a:t>
            </a:r>
            <a:endParaRPr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fld id="{ED437D83-2058-4869-911C-00C5468C722C}" type="slidenum">
              <a:rPr lang="en-GB"/>
              <a:t/>
            </a:fld>
            <a:endParaRPr lang="en-GB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92075" y="747713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Introduction of </a:t>
            </a:r>
            <a:r>
              <a:rPr lang="en-US"/>
              <a:t>quadrivalent</a:t>
            </a:r>
            <a:r>
              <a:rPr lang="en-US"/>
              <a:t> vaccine which includes HPV-6 and HPV-11, the HPV types that most commonly cause </a:t>
            </a:r>
            <a:r>
              <a:rPr lang="en-US"/>
              <a:t>anogenital</a:t>
            </a:r>
            <a:r>
              <a:rPr lang="en-US"/>
              <a:t> warts, was followed by a rapid decline in the prevalence of this disease. The reductions observed in unvaccinated young men in settings with female-only </a:t>
            </a:r>
            <a:r>
              <a:rPr lang="en-US"/>
              <a:t>programmes</a:t>
            </a:r>
            <a:r>
              <a:rPr lang="en-US"/>
              <a:t> indicating herd protection.</a:t>
            </a:r>
            <a:endParaRPr/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Australia introduced vaccine in 2007 and implemented catch up programme up to the age of 26</a:t>
            </a:r>
            <a:r>
              <a:rPr lang="en-GB"/>
              <a:t> years old with high coverage rates. 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5A63574-28FA-4FBC-86FA-4FDCF6B3EA94}" type="slidenum">
              <a:rPr lang="en-AU">
                <a:solidFill>
                  <a:prstClr val="black"/>
                </a:solidFill>
              </a:rPr>
              <a:t/>
            </a:fld>
            <a:endParaRPr lang="en-AU">
              <a:solidFill>
                <a:prstClr val="black"/>
              </a:solidFill>
            </a:endParaRP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4400" y="2130425"/>
            <a:ext cx="10363199" cy="1470025"/>
          </a:xfrm>
        </p:spPr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8800" y="3886200"/>
            <a:ext cx="8534399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38"/>
            <a:ext cx="2743200" cy="5851525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1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3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1583497" y="1600201"/>
            <a:ext cx="470452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576053" y="1600201"/>
            <a:ext cx="5006346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/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583497" y="1535113"/>
            <a:ext cx="47045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1583497" y="2174874"/>
            <a:ext cx="47045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480042" y="1535113"/>
            <a:ext cx="51023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480042" y="2174874"/>
            <a:ext cx="51023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/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/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/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7" y="273049"/>
            <a:ext cx="355239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327913" y="273050"/>
            <a:ext cx="625448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583497" y="1435101"/>
            <a:ext cx="355239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/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7" y="4800600"/>
            <a:ext cx="998510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583497" y="612774"/>
            <a:ext cx="9985109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583497" y="5367337"/>
            <a:ext cx="9985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/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583497" y="1600201"/>
            <a:ext cx="9998901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6" name="Shape 1058"/>
          <p:cNvSpPr>
            <a:spLocks noChangeArrowheads="1" noGrp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6343" y="6641"/>
                </a:moveTo>
                <a:lnTo>
                  <a:pt x="6343" y="6641"/>
                </a:lnTo>
                <a:cubicBezTo>
                  <a:pt x="7781" y="2374"/>
                  <a:pt x="8594" y="0"/>
                  <a:pt x="8594" y="0"/>
                </a:cubicBezTo>
                <a:lnTo>
                  <a:pt x="0" y="0"/>
                </a:lnTo>
                <a:lnTo>
                  <a:pt x="0" y="43200"/>
                </a:lnTo>
                <a:lnTo>
                  <a:pt x="43200" y="43200"/>
                </a:lnTo>
                <a:lnTo>
                  <a:pt x="43200" y="37760"/>
                </a:lnTo>
                <a:lnTo>
                  <a:pt x="43200" y="37760"/>
                </a:lnTo>
                <a:cubicBezTo>
                  <a:pt x="43200" y="37760"/>
                  <a:pt x="34824" y="39282"/>
                  <a:pt x="21228" y="41101"/>
                </a:cubicBezTo>
                <a:lnTo>
                  <a:pt x="21228" y="41101"/>
                </a:lnTo>
                <a:cubicBezTo>
                  <a:pt x="3446" y="43478"/>
                  <a:pt x="-5241" y="41016"/>
                  <a:pt x="6343" y="6641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Shape 1059"/>
          <p:cNvSpPr>
            <a:spLocks noChangeArrowheads="1" noGrp="1"/>
          </p:cNvSpPr>
          <p:nvPr userDrawn="1"/>
        </p:nvSpPr>
        <p:spPr bwMode="auto">
          <a:xfrm>
            <a:off x="0" y="0"/>
            <a:ext cx="12191999" cy="6858000"/>
          </a:xfrm>
        </p:spPr>
      </p:sp>
      <p:sp>
        <p:nvSpPr>
          <p:cNvPr id="48" name="Shape 1060"/>
          <p:cNvSpPr>
            <a:spLocks noChangeArrowheads="1" noGrp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361" y="36777"/>
                </a:moveTo>
                <a:lnTo>
                  <a:pt x="22361" y="36777"/>
                </a:lnTo>
                <a:cubicBezTo>
                  <a:pt x="5219" y="39070"/>
                  <a:pt x="-2372" y="36412"/>
                  <a:pt x="7775" y="6299"/>
                </a:cubicBezTo>
                <a:lnTo>
                  <a:pt x="7775" y="6299"/>
                </a:lnTo>
                <a:cubicBezTo>
                  <a:pt x="9119" y="2311"/>
                  <a:pt x="9892" y="58"/>
                  <a:pt x="9911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612"/>
                </a:lnTo>
                <a:lnTo>
                  <a:pt x="43200" y="33612"/>
                </a:lnTo>
                <a:cubicBezTo>
                  <a:pt x="43110" y="33630"/>
                  <a:pt x="35168" y="35065"/>
                  <a:pt x="22361" y="36777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Shape 1061"/>
          <p:cNvSpPr>
            <a:spLocks noChangeArrowheads="1" noGrp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276" y="37156"/>
                </a:moveTo>
                <a:lnTo>
                  <a:pt x="22276" y="37156"/>
                </a:lnTo>
                <a:cubicBezTo>
                  <a:pt x="5093" y="39454"/>
                  <a:pt x="-2596" y="36819"/>
                  <a:pt x="7680" y="6325"/>
                </a:cubicBezTo>
                <a:lnTo>
                  <a:pt x="7680" y="6325"/>
                </a:lnTo>
                <a:cubicBezTo>
                  <a:pt x="9010" y="2380"/>
                  <a:pt x="9781" y="117"/>
                  <a:pt x="981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980"/>
                </a:lnTo>
                <a:lnTo>
                  <a:pt x="43200" y="33980"/>
                </a:lnTo>
                <a:cubicBezTo>
                  <a:pt x="43020" y="34016"/>
                  <a:pt x="35046" y="35449"/>
                  <a:pt x="22276" y="37156"/>
                </a:cubicBezTo>
                <a:close/>
              </a:path>
            </a:pathLst>
          </a:custGeom>
          <a:solidFill>
            <a:schemeClr val="accent1">
              <a:alpha val="18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Shape 1062"/>
          <p:cNvSpPr>
            <a:spLocks noChangeArrowheads="1" noGrp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192" y="37535"/>
                </a:moveTo>
                <a:lnTo>
                  <a:pt x="22192" y="37535"/>
                </a:lnTo>
                <a:cubicBezTo>
                  <a:pt x="4968" y="39839"/>
                  <a:pt x="-2820" y="37226"/>
                  <a:pt x="7585" y="6350"/>
                </a:cubicBezTo>
                <a:lnTo>
                  <a:pt x="7585" y="6350"/>
                </a:lnTo>
                <a:cubicBezTo>
                  <a:pt x="8900" y="2448"/>
                  <a:pt x="9670" y="176"/>
                  <a:pt x="9726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348"/>
                </a:lnTo>
                <a:lnTo>
                  <a:pt x="43200" y="34348"/>
                </a:lnTo>
                <a:cubicBezTo>
                  <a:pt x="42885" y="34402"/>
                  <a:pt x="34924" y="35833"/>
                  <a:pt x="22192" y="37535"/>
                </a:cubicBezTo>
                <a:close/>
              </a:path>
            </a:pathLst>
          </a:custGeom>
          <a:solidFill>
            <a:schemeClr val="accent1">
              <a:alpha val="26998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063"/>
          <p:cNvSpPr>
            <a:spLocks noChangeArrowheads="1" noGrp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107" y="37914"/>
                </a:moveTo>
                <a:lnTo>
                  <a:pt x="22107" y="37914"/>
                </a:lnTo>
                <a:cubicBezTo>
                  <a:pt x="4842" y="40223"/>
                  <a:pt x="-3044" y="37634"/>
                  <a:pt x="7490" y="6376"/>
                </a:cubicBezTo>
                <a:lnTo>
                  <a:pt x="7490" y="6376"/>
                </a:lnTo>
                <a:cubicBezTo>
                  <a:pt x="8790" y="2517"/>
                  <a:pt x="9559" y="235"/>
                  <a:pt x="9634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717"/>
                </a:lnTo>
                <a:lnTo>
                  <a:pt x="43200" y="34717"/>
                </a:lnTo>
                <a:cubicBezTo>
                  <a:pt x="42795" y="34789"/>
                  <a:pt x="34802" y="36217"/>
                  <a:pt x="22107" y="37914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Shape 1064"/>
          <p:cNvSpPr>
            <a:spLocks noChangeArrowheads="1" noGrp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022" y="38293"/>
                </a:moveTo>
                <a:lnTo>
                  <a:pt x="22022" y="38293"/>
                </a:lnTo>
                <a:cubicBezTo>
                  <a:pt x="4717" y="40608"/>
                  <a:pt x="-3267" y="38041"/>
                  <a:pt x="7394" y="6401"/>
                </a:cubicBezTo>
                <a:lnTo>
                  <a:pt x="7394" y="6401"/>
                </a:lnTo>
                <a:cubicBezTo>
                  <a:pt x="8680" y="2586"/>
                  <a:pt x="9448" y="293"/>
                  <a:pt x="954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085"/>
                </a:lnTo>
                <a:lnTo>
                  <a:pt x="43200" y="35085"/>
                </a:lnTo>
                <a:cubicBezTo>
                  <a:pt x="42705" y="35175"/>
                  <a:pt x="34680" y="36601"/>
                  <a:pt x="22022" y="38293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Shape 1065"/>
          <p:cNvSpPr>
            <a:spLocks noChangeArrowheads="1" noGrp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937" y="38673"/>
                </a:moveTo>
                <a:lnTo>
                  <a:pt x="21937" y="38673"/>
                </a:lnTo>
                <a:cubicBezTo>
                  <a:pt x="4591" y="40992"/>
                  <a:pt x="-3491" y="38448"/>
                  <a:pt x="7299" y="6427"/>
                </a:cubicBezTo>
                <a:lnTo>
                  <a:pt x="7299" y="6427"/>
                </a:lnTo>
                <a:cubicBezTo>
                  <a:pt x="8570" y="2655"/>
                  <a:pt x="9336" y="352"/>
                  <a:pt x="944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453"/>
                </a:lnTo>
                <a:lnTo>
                  <a:pt x="43200" y="35453"/>
                </a:lnTo>
                <a:cubicBezTo>
                  <a:pt x="42570" y="35561"/>
                  <a:pt x="34558" y="36985"/>
                  <a:pt x="21937" y="38673"/>
                </a:cubicBezTo>
                <a:close/>
              </a:path>
            </a:pathLst>
          </a:custGeom>
          <a:solidFill>
            <a:schemeClr val="accent1">
              <a:alpha val="5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Shape 1066"/>
          <p:cNvSpPr>
            <a:spLocks noChangeArrowheads="1" noGrp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853" y="39052"/>
                </a:moveTo>
                <a:lnTo>
                  <a:pt x="21853" y="39052"/>
                </a:lnTo>
                <a:cubicBezTo>
                  <a:pt x="4466" y="41377"/>
                  <a:pt x="-3715" y="38855"/>
                  <a:pt x="7204" y="6453"/>
                </a:cubicBezTo>
                <a:lnTo>
                  <a:pt x="7204" y="6453"/>
                </a:lnTo>
                <a:cubicBezTo>
                  <a:pt x="8461" y="2724"/>
                  <a:pt x="9225" y="411"/>
                  <a:pt x="9357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822"/>
                </a:lnTo>
                <a:lnTo>
                  <a:pt x="43200" y="35822"/>
                </a:lnTo>
                <a:cubicBezTo>
                  <a:pt x="42480" y="35948"/>
                  <a:pt x="34436" y="37369"/>
                  <a:pt x="21853" y="39052"/>
                </a:cubicBezTo>
                <a:close/>
              </a:path>
            </a:pathLst>
          </a:custGeom>
          <a:solidFill>
            <a:schemeClr val="accent1">
              <a:alpha val="63999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Shape 1067"/>
          <p:cNvSpPr>
            <a:spLocks noChangeArrowheads="1" noGrp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768" y="39431"/>
                </a:moveTo>
                <a:lnTo>
                  <a:pt x="21768" y="39431"/>
                </a:lnTo>
                <a:cubicBezTo>
                  <a:pt x="4340" y="41761"/>
                  <a:pt x="-3939" y="39262"/>
                  <a:pt x="7109" y="6478"/>
                </a:cubicBezTo>
                <a:lnTo>
                  <a:pt x="7109" y="6478"/>
                </a:lnTo>
                <a:cubicBezTo>
                  <a:pt x="8351" y="2792"/>
                  <a:pt x="9114" y="470"/>
                  <a:pt x="9265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190"/>
                </a:lnTo>
                <a:lnTo>
                  <a:pt x="43200" y="36190"/>
                </a:lnTo>
                <a:cubicBezTo>
                  <a:pt x="42390" y="36334"/>
                  <a:pt x="34314" y="37753"/>
                  <a:pt x="21768" y="39431"/>
                </a:cubicBezTo>
                <a:close/>
              </a:path>
            </a:pathLst>
          </a:custGeom>
          <a:solidFill>
            <a:schemeClr val="accent1">
              <a:alpha val="73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Shape 1068"/>
          <p:cNvSpPr>
            <a:spLocks noChangeArrowheads="1" noGrp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83" y="39810"/>
                </a:moveTo>
                <a:lnTo>
                  <a:pt x="21683" y="39810"/>
                </a:lnTo>
                <a:cubicBezTo>
                  <a:pt x="4214" y="42146"/>
                  <a:pt x="-4163" y="39669"/>
                  <a:pt x="7014" y="6504"/>
                </a:cubicBezTo>
                <a:lnTo>
                  <a:pt x="7014" y="6504"/>
                </a:lnTo>
                <a:cubicBezTo>
                  <a:pt x="8241" y="2861"/>
                  <a:pt x="9003" y="528"/>
                  <a:pt x="917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558"/>
                </a:lnTo>
                <a:lnTo>
                  <a:pt x="43200" y="36558"/>
                </a:lnTo>
                <a:cubicBezTo>
                  <a:pt x="42300" y="36720"/>
                  <a:pt x="34192" y="38137"/>
                  <a:pt x="21683" y="39810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Shape 1069"/>
          <p:cNvSpPr>
            <a:spLocks noChangeArrowheads="1" noGrp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9" y="40189"/>
                </a:moveTo>
                <a:lnTo>
                  <a:pt x="21599" y="40189"/>
                </a:lnTo>
                <a:cubicBezTo>
                  <a:pt x="4089" y="42530"/>
                  <a:pt x="-4386" y="40077"/>
                  <a:pt x="6918" y="6529"/>
                </a:cubicBezTo>
                <a:lnTo>
                  <a:pt x="6918" y="6529"/>
                </a:lnTo>
                <a:cubicBezTo>
                  <a:pt x="8131" y="2930"/>
                  <a:pt x="8892" y="587"/>
                  <a:pt x="9080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926"/>
                </a:lnTo>
                <a:lnTo>
                  <a:pt x="43200" y="36926"/>
                </a:lnTo>
                <a:cubicBezTo>
                  <a:pt x="42165" y="37107"/>
                  <a:pt x="34070" y="38521"/>
                  <a:pt x="21599" y="40189"/>
                </a:cubicBezTo>
                <a:close/>
              </a:path>
            </a:pathLst>
          </a:custGeom>
          <a:solidFill>
            <a:schemeClr val="accent1">
              <a:alpha val="91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Shape 1070"/>
          <p:cNvSpPr>
            <a:spLocks noChangeArrowheads="1" noGrp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14" y="40568"/>
                </a:moveTo>
                <a:lnTo>
                  <a:pt x="21514" y="40568"/>
                </a:lnTo>
                <a:cubicBezTo>
                  <a:pt x="3963" y="42915"/>
                  <a:pt x="-4610" y="40484"/>
                  <a:pt x="6823" y="6555"/>
                </a:cubicBezTo>
                <a:lnTo>
                  <a:pt x="6823" y="6555"/>
                </a:lnTo>
                <a:cubicBezTo>
                  <a:pt x="8022" y="2999"/>
                  <a:pt x="8781" y="646"/>
                  <a:pt x="8988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7295"/>
                </a:lnTo>
                <a:lnTo>
                  <a:pt x="43200" y="37295"/>
                </a:lnTo>
                <a:cubicBezTo>
                  <a:pt x="42075" y="37493"/>
                  <a:pt x="33948" y="38905"/>
                  <a:pt x="21514" y="40568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7" y="274638"/>
            <a:ext cx="99989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264351" y="6356350"/>
            <a:ext cx="23180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	</a:t>
            </a:r>
            <a:fld id="{F8E3F0E9-0FC2-4DDE-87CF-3BA6A04EA4CC}" type="slidenum">
              <a:rPr/>
              <a:t/>
            </a:fld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1619018" y="6356350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EB4D43-F783-4E09-8208-6AA351DBC29B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5125706" y="6356350"/>
            <a:ext cx="35625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Relationship Id="rId3" Type="http://schemas.openxmlformats.org/officeDocument/2006/relationships/image" Target="../media/image1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hyperlink" Target="https://www.thelancet.com/journals/lancet/article/PIIS0140-6736(21)02178-4/fulltext" TargetMode="External"/><Relationship Id="rId4" Type="http://schemas.openxmlformats.org/officeDocument/2006/relationships/image" Target="../media/image1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45951" y="788565"/>
            <a:ext cx="11098029" cy="35369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800" b="1">
                <a:latin typeface="Times New Roman"/>
                <a:ea typeface="Times New Roman"/>
                <a:cs typeface="Times New Roman"/>
              </a:rPr>
              <a:t>Вакцинопрофилактика </a:t>
            </a:r>
            <a:br>
              <a:rPr lang="ru-RU" sz="4800" b="1">
                <a:latin typeface="Times New Roman"/>
                <a:ea typeface="Times New Roman"/>
                <a:cs typeface="Times New Roman"/>
              </a:rPr>
            </a:br>
            <a:r>
              <a:rPr lang="ru-RU" sz="4800" b="1">
                <a:latin typeface="Times New Roman"/>
                <a:ea typeface="Times New Roman"/>
                <a:cs typeface="Times New Roman"/>
              </a:rPr>
              <a:t>ВПЧ-инфекции </a:t>
            </a:r>
            <a:br>
              <a:rPr lang="ru-RU" sz="4800" b="1">
                <a:latin typeface="Times New Roman"/>
                <a:ea typeface="Times New Roman"/>
                <a:cs typeface="Times New Roman"/>
              </a:rPr>
            </a:br>
            <a:r>
              <a:rPr lang="ru-RU" sz="4800" b="1">
                <a:latin typeface="Times New Roman"/>
                <a:ea typeface="Times New Roman"/>
                <a:cs typeface="Times New Roman"/>
              </a:rPr>
              <a:t>в Республике Беларусь</a:t>
            </a:r>
            <a:endParaRPr sz="4800" b="1"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842411" y="6178115"/>
            <a:ext cx="11256455" cy="679884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ГУ «Республиканский центр гигиены, эпидемиологии и общественного здоровья»</a:t>
            </a:r>
            <a:endParaRPr b="1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2025 год</a:t>
            </a:r>
            <a:endParaRPr b="1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  <p:pic>
        <p:nvPicPr>
          <p:cNvPr id="584882391" name="Рисунок 3"/>
          <p:cNvPicPr>
            <a:picLocks noChangeAspect="1"/>
          </p:cNvPicPr>
          <p:nvPr/>
        </p:nvPicPr>
        <p:blipFill>
          <a:blip r:embed="rId3"/>
          <a:srcRect l="51202" t="24560" r="37452" b="54896"/>
          <a:stretch/>
        </p:blipFill>
        <p:spPr bwMode="auto">
          <a:xfrm>
            <a:off x="10382031" y="476082"/>
            <a:ext cx="1482562" cy="151001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52624" y="174761"/>
            <a:ext cx="10515600" cy="84962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C00000"/>
                </a:solidFill>
                <a:latin typeface="+mn-lt"/>
              </a:rPr>
              <a:t>Случайная ВПЧ-вакцинация в период беременности не оказывает влияния на исходы беременности и здоровье новорожденного</a:t>
            </a:r>
            <a:endParaRPr lang="en-US" sz="2400" b="1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19" name="Table 19"/>
          <p:cNvGraphicFramePr>
            <a:graphicFrameLocks xmlns:a="http://schemas.openxmlformats.org/drawingml/2006/main" noGrp="1"/>
          </p:cNvGraphicFramePr>
          <p:nvPr/>
        </p:nvGraphicFramePr>
        <p:xfrm>
          <a:off x="223284" y="3065142"/>
          <a:ext cx="5259881" cy="123888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3453222"/>
                <a:gridCol w="2406792"/>
              </a:tblGrid>
              <a:tr h="37084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Преэклампсия</a:t>
                      </a:r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/эклампсия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1.02 (0.80 - 1.24)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Преждевременные роды/рождение  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0.92 (0.76 - 1.13)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Самопроизвольный выкидыш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1.22 (0.94 - 1.18)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xmlns:a="http://schemas.openxmlformats.org/drawingml/2006/main" noGrp="1"/>
          </p:cNvGraphicFramePr>
          <p:nvPr/>
        </p:nvGraphicFramePr>
        <p:xfrm>
          <a:off x="6152542" y="3012762"/>
          <a:ext cx="5018534" cy="1307704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3285167"/>
                <a:gridCol w="2289660"/>
              </a:tblGrid>
              <a:tr h="313294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Структурный порок развития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1.02 (0.80 - 1.24)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4806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Задержка внутриутробного роста и развития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0.92 (0.76 - 1.13)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Задержка развития новорожденного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1.22 (0.94 - 1.18)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 bwMode="auto">
          <a:xfrm>
            <a:off x="357930" y="2020745"/>
            <a:ext cx="4788228" cy="646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solidFill>
                  <a:schemeClr val="accent1">
                    <a:lumMod val="50000"/>
                  </a:schemeClr>
                </a:solidFill>
              </a:rPr>
              <a:t>Соотношение рисков негативных исходов беременности среди привитых и непривитых женщин (95% ДИ)</a:t>
            </a:r>
            <a:endParaRPr lang="en-US"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549689" y="2019674"/>
            <a:ext cx="5018535" cy="761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solidFill>
                  <a:schemeClr val="accent1">
                    <a:lumMod val="50000"/>
                  </a:schemeClr>
                </a:solidFill>
              </a:rPr>
              <a:t>Соотношение рисков негативных исходов для детей, рожденных от привитых и непривитых матерей (95% ДИ)</a:t>
            </a:r>
            <a:endParaRPr lang="en-US"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 bwMode="auto">
          <a:xfrm>
            <a:off x="701747" y="4640972"/>
            <a:ext cx="10291863" cy="1280422"/>
            <a:chOff x="0" y="0"/>
            <a:chExt cx="10291863" cy="1280422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25092" y="0"/>
              <a:ext cx="10066771" cy="1280423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74000">
                  <a:schemeClr val="accent1">
                    <a:lumMod val="20000"/>
                    <a:lumOff val="80000"/>
                    <a:alpha val="52000"/>
                  </a:schemeClr>
                </a:gs>
                <a:gs pos="100000">
                  <a:schemeClr val="bg1"/>
                </a:gs>
              </a:gsLst>
              <a:lin ang="5400000" scaled="1"/>
            </a:gradFill>
          </p:spPr>
          <p:txBody>
            <a:bodyPr wrap="square" lIns="274249" tIns="182832" rIns="274249" bIns="182832" anchor="t">
              <a:spAutoFit/>
            </a:bodyPr>
            <a:lstStyle/>
            <a:p>
              <a:pPr algn="ctr" defTabSz="683991">
                <a:spcAft>
                  <a:spcPts val="600"/>
                </a:spcAft>
                <a:defRPr/>
              </a:pPr>
              <a:r>
                <a:rPr lang="ru-RU" sz="2000" b="1">
                  <a:solidFill>
                    <a:srgbClr val="FF0000"/>
                  </a:solidFill>
                  <a:ea typeface="Calibri"/>
                </a:rPr>
                <a:t>Взаимосвязь между случайной вакцинацией против ВПЧ-инфекции в период беременности и неблагоприятными исходами для матери или новорожденного отсутствует</a:t>
              </a:r>
              <a:endParaRPr lang="en-US" sz="2000" b="1">
                <a:solidFill>
                  <a:srgbClr val="FF0000"/>
                </a:solidFill>
                <a:ea typeface="Calibri"/>
              </a:endParaRPr>
            </a:p>
          </p:txBody>
        </p:sp>
        <p:grpSp>
          <p:nvGrpSpPr>
            <p:cNvPr id="25" name="Group 24"/>
            <p:cNvGrpSpPr/>
            <p:nvPr/>
          </p:nvGrpSpPr>
          <p:grpSpPr bwMode="auto">
            <a:xfrm>
              <a:off x="0" y="60492"/>
              <a:ext cx="1003723" cy="419706"/>
              <a:chOff x="0" y="0"/>
              <a:chExt cx="1003723" cy="419706"/>
            </a:xfrm>
          </p:grpSpPr>
          <p:pic>
            <p:nvPicPr>
              <p:cNvPr id="26" name="Picture 25" descr="A picture containing arrow&#10;&#10;Description automatically generated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0" y="41610"/>
                <a:ext cx="1003724" cy="378095"/>
              </a:xfrm>
              <a:prstGeom prst="rect">
                <a:avLst/>
              </a:prstGeom>
            </p:spPr>
          </p:pic>
          <p:pic>
            <p:nvPicPr>
              <p:cNvPr id="27" name="Picture 26" descr="A picture containing shape&#10;&#10;Description automatically generated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133627" y="0"/>
                <a:ext cx="315314" cy="303251"/>
              </a:xfrm>
              <a:prstGeom prst="rect">
                <a:avLst/>
              </a:prstGeom>
            </p:spPr>
          </p:pic>
        </p:grpSp>
      </p:grpSp>
      <p:sp>
        <p:nvSpPr>
          <p:cNvPr id="28" name="Text Placeholder 3"/>
          <p:cNvSpPr txBox="1"/>
          <p:nvPr/>
        </p:nvSpPr>
        <p:spPr bwMode="auto">
          <a:xfrm>
            <a:off x="7924800" y="6401650"/>
            <a:ext cx="4189637" cy="378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/>
            </a:defPPr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i="1">
                <a:solidFill>
                  <a:schemeClr val="tx2">
                    <a:lumMod val="75000"/>
                  </a:schemeClr>
                </a:solidFill>
              </a:rPr>
              <a:t>Bukowinski</a:t>
            </a:r>
            <a:r>
              <a:rPr lang="en-US" i="1">
                <a:solidFill>
                  <a:schemeClr val="tx2">
                    <a:lumMod val="75000"/>
                  </a:schemeClr>
                </a:solidFill>
              </a:rPr>
              <a:t> AT, et al. Vaccine. 2020;38(37):5933-5939</a:t>
            </a:r>
            <a:endParaRPr/>
          </a:p>
        </p:txBody>
      </p:sp>
      <p:sp>
        <p:nvSpPr>
          <p:cNvPr id="3" name="Rectangle 2"/>
          <p:cNvSpPr/>
          <p:nvPr/>
        </p:nvSpPr>
        <p:spPr bwMode="auto">
          <a:xfrm>
            <a:off x="576071" y="1024383"/>
            <a:ext cx="10972800" cy="860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latin typeface="+mn-lt"/>
              </a:rPr>
              <a:t>Обсервационное исследование среди женщин-военнослужащих США </a:t>
            </a:r>
            <a:endParaRPr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latin typeface="+mn-lt"/>
              </a:rPr>
              <a:t>в возрасте 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17–28 </a:t>
            </a:r>
            <a:r>
              <a:rPr lang="ru-RU" sz="2000">
                <a:solidFill>
                  <a:schemeClr val="tx1"/>
                </a:solidFill>
                <a:latin typeface="+mn-lt"/>
              </a:rPr>
              <a:t>лет, и имевших как минимум одну беременность в период 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201</a:t>
            </a:r>
            <a:r>
              <a:rPr lang="ru-RU" sz="2000">
                <a:solidFill>
                  <a:schemeClr val="tx1"/>
                </a:solidFill>
                <a:latin typeface="+mn-lt"/>
              </a:rPr>
              <a:t>4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–20</a:t>
            </a:r>
            <a:r>
              <a:rPr lang="ru-RU" sz="2000">
                <a:solidFill>
                  <a:schemeClr val="tx1"/>
                </a:solidFill>
                <a:latin typeface="+mn-lt"/>
              </a:rPr>
              <a:t>17 </a:t>
            </a:r>
            <a:r>
              <a:rPr lang="ru-RU" sz="2000">
                <a:solidFill>
                  <a:schemeClr val="tx1"/>
                </a:solidFill>
                <a:latin typeface="+mn-lt"/>
              </a:rPr>
              <a:t>гг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.</a:t>
            </a:r>
            <a:endParaRPr sz="200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1797665" y="411419"/>
            <a:ext cx="10182884" cy="1320799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5000" lnSpcReduction="1000"/>
          </a:bodyPr>
          <a:lstStyle/>
          <a:p>
            <a:pPr algn="ctr">
              <a:defRPr/>
            </a:pPr>
            <a:r>
              <a:rPr lang="ru-RU">
                <a:solidFill>
                  <a:srgbClr val="C00000"/>
                </a:solidFill>
              </a:rPr>
              <a:t>Нежелательные реакции после вакцинации против ВПЧ-инфекции: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24539" y="2194811"/>
            <a:ext cx="11142921" cy="40059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600" b="1">
                <a:solidFill>
                  <a:schemeClr val="accent1">
                    <a:lumMod val="50000"/>
                  </a:schemeClr>
                </a:solidFill>
              </a:rPr>
              <a:t>Местные (боль 80%, покраснение и отечность (30%) в месте введения вакцины).</a:t>
            </a:r>
            <a:endParaRPr sz="2600" b="1"/>
          </a:p>
          <a:p>
            <a:pPr>
              <a:defRPr/>
            </a:pPr>
            <a:r>
              <a:rPr lang="ru-RU" sz="2600" b="1">
                <a:solidFill>
                  <a:schemeClr val="accent1">
                    <a:lumMod val="50000"/>
                  </a:schemeClr>
                </a:solidFill>
              </a:rPr>
              <a:t>Системные (головная боль (30%), утомляемость, лихорадка (менее 38</a:t>
            </a:r>
            <a:r>
              <a:rPr lang="en-US" sz="2600" b="1">
                <a:solidFill>
                  <a:schemeClr val="accent1">
                    <a:lumMod val="50000"/>
                  </a:schemeClr>
                </a:solidFill>
              </a:rPr>
              <a:t>ºC)</a:t>
            </a:r>
            <a:r>
              <a:rPr lang="ru-RU" sz="2600" b="1">
                <a:solidFill>
                  <a:schemeClr val="accent1">
                    <a:lumMod val="50000"/>
                  </a:schemeClr>
                </a:solidFill>
              </a:rPr>
              <a:t> (10%), тошнота, мышечные боли. </a:t>
            </a:r>
            <a:endParaRPr sz="2600" b="1"/>
          </a:p>
          <a:p>
            <a:pPr>
              <a:defRPr/>
            </a:pPr>
            <a:endParaRPr sz="2600" b="1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600" b="1">
                <a:solidFill>
                  <a:schemeClr val="accent1">
                    <a:lumMod val="50000"/>
                  </a:schemeClr>
                </a:solidFill>
              </a:rPr>
              <a:t>Обморок у подростков (≈1 из 3000 привитых).</a:t>
            </a:r>
            <a:endParaRPr sz="2600" b="1"/>
          </a:p>
          <a:p>
            <a:pPr>
              <a:defRPr/>
            </a:pPr>
            <a:endParaRPr sz="2600" b="1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600" b="1">
                <a:solidFill>
                  <a:schemeClr val="accent1">
                    <a:lumMod val="50000"/>
                  </a:schemeClr>
                </a:solidFill>
              </a:rPr>
              <a:t>Серьезная аллергическая реакция  (≈1 из 1,7 млн </a:t>
            </a:r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привитых).</a:t>
            </a:r>
            <a:endParaRPr/>
          </a:p>
          <a:p>
            <a:pPr>
              <a:defRPr/>
            </a:pP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7666" y="3042409"/>
            <a:ext cx="8596668" cy="132080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b="1">
                <a:solidFill>
                  <a:srgbClr val="C00000"/>
                </a:solidFill>
              </a:rPr>
              <a:t>3. Результаты исследований:</a:t>
            </a:r>
            <a:br>
              <a:rPr lang="ru-RU" b="1">
                <a:solidFill>
                  <a:srgbClr val="C00000"/>
                </a:solidFill>
              </a:rPr>
            </a:br>
            <a:r>
              <a:rPr lang="ru-RU" b="1">
                <a:solidFill>
                  <a:srgbClr val="C00000"/>
                </a:solidFill>
              </a:rPr>
              <a:t>3.</a:t>
            </a:r>
            <a:r>
              <a:rPr lang="en-US" b="1">
                <a:solidFill>
                  <a:srgbClr val="C00000"/>
                </a:solidFill>
              </a:rPr>
              <a:t>2</a:t>
            </a:r>
            <a:r>
              <a:rPr lang="ru-RU" b="1">
                <a:solidFill>
                  <a:srgbClr val="C00000"/>
                </a:solidFill>
              </a:rPr>
              <a:t>. Эффективность вакцины.</a:t>
            </a:r>
            <a:endParaRPr/>
          </a:p>
        </p:txBody>
      </p:sp>
      <p:pic>
        <p:nvPicPr>
          <p:cNvPr id="2050" name="Picture 2" descr="Папиллопопытка&quot; номер два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4347044" cy="25901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" y="1053780"/>
            <a:ext cx="7297382" cy="54108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83" name="Straight Arrow Connector 4"/>
          <p:cNvCxnSpPr>
            <a:cxnSpLocks noChangeShapeType="1"/>
          </p:cNvCxnSpPr>
          <p:nvPr/>
        </p:nvCxnSpPr>
        <p:spPr bwMode="auto">
          <a:xfrm flipV="1">
            <a:off x="2761488" y="4267200"/>
            <a:ext cx="0" cy="763024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" name="TextBox 7"/>
          <p:cNvSpPr txBox="1"/>
          <p:nvPr/>
        </p:nvSpPr>
        <p:spPr bwMode="auto">
          <a:xfrm>
            <a:off x="6172200" y="6422592"/>
            <a:ext cx="6020519" cy="556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000" i="1">
                <a:solidFill>
                  <a:schemeClr val="tx1"/>
                </a:solidFill>
              </a:rPr>
              <a:t>Kavanagh K, Pollock KG, </a:t>
            </a:r>
            <a:r>
              <a:rPr lang="en-GB" sz="1000" i="1">
                <a:solidFill>
                  <a:schemeClr val="tx1"/>
                </a:solidFill>
              </a:rPr>
              <a:t>Cuschieri</a:t>
            </a:r>
            <a:r>
              <a:rPr lang="en-GB" sz="1000" i="1">
                <a:solidFill>
                  <a:schemeClr val="tx1"/>
                </a:solidFill>
              </a:rPr>
              <a:t> K, Palmer T, Cameron RL, Bhatia R, Moore C, Cubie H, Cruickshank M, Robertson C. Lancet Infect Dis. 2017 Sep 28. </a:t>
            </a:r>
            <a:r>
              <a:rPr lang="en-GB" sz="1000" i="1">
                <a:solidFill>
                  <a:schemeClr val="tx1"/>
                </a:solidFill>
              </a:rPr>
              <a:t>pii</a:t>
            </a:r>
            <a:r>
              <a:rPr lang="en-GB" sz="1000" i="1">
                <a:solidFill>
                  <a:schemeClr val="tx1"/>
                </a:solidFill>
              </a:rPr>
              <a:t>: S1473-3099(17)30468-1</a:t>
            </a:r>
            <a:endParaRPr/>
          </a:p>
          <a:p>
            <a:pPr algn="r">
              <a:defRPr/>
            </a:pPr>
            <a:endParaRPr lang="en-GB" sz="1050" i="1">
              <a:solidFill>
                <a:schemeClr val="tx1"/>
              </a:solidFill>
            </a:endParaRPr>
          </a:p>
        </p:txBody>
      </p:sp>
      <p:sp>
        <p:nvSpPr>
          <p:cNvPr id="46088" name="TextBox 8"/>
          <p:cNvSpPr txBox="1">
            <a:spLocks noChangeArrowheads="1"/>
          </p:cNvSpPr>
          <p:nvPr/>
        </p:nvSpPr>
        <p:spPr bwMode="auto">
          <a:xfrm rot="-5400000">
            <a:off x="-55800" y="3430291"/>
            <a:ext cx="3714357" cy="33563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GB" sz="1600">
                <a:solidFill>
                  <a:schemeClr val="bg1"/>
                </a:solidFill>
                <a:ea typeface="Tahoma"/>
                <a:cs typeface="Calibri"/>
              </a:rPr>
              <a:t>Percentage of women positive for any HPV</a:t>
            </a:r>
            <a:endParaRPr/>
          </a:p>
        </p:txBody>
      </p:sp>
      <p:sp>
        <p:nvSpPr>
          <p:cNvPr id="46092" name="Title 6"/>
          <p:cNvSpPr>
            <a:spLocks noGrp="1"/>
          </p:cNvSpPr>
          <p:nvPr>
            <p:ph type="title"/>
          </p:nvPr>
        </p:nvSpPr>
        <p:spPr bwMode="auto">
          <a:xfrm flipH="0" flipV="0">
            <a:off x="760423" y="109058"/>
            <a:ext cx="11284702" cy="75719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C00000"/>
                </a:solidFill>
                <a:ea typeface="Arial Unicode MS"/>
              </a:rPr>
              <a:t>Доказательства эффективности ВПЧ вакцинации: </a:t>
            </a:r>
            <a:br>
              <a:rPr lang="ru-RU" sz="2400" b="1">
                <a:solidFill>
                  <a:srgbClr val="C00000"/>
                </a:solidFill>
                <a:ea typeface="Arial Unicode MS"/>
              </a:rPr>
            </a:br>
            <a:r>
              <a:rPr lang="ru-RU" sz="2400" b="1" u="sng">
                <a:solidFill>
                  <a:srgbClr val="C00000"/>
                </a:solidFill>
                <a:ea typeface="Arial Unicode MS"/>
              </a:rPr>
              <a:t>снижение распространенности высоко-онкогенных типов ВПЧ</a:t>
            </a:r>
            <a:r>
              <a:rPr lang="ru-RU" sz="2400" b="1">
                <a:solidFill>
                  <a:srgbClr val="C00000"/>
                </a:solidFill>
                <a:ea typeface="Arial Unicode MS"/>
              </a:rPr>
              <a:t>, Шотландия</a:t>
            </a:r>
            <a:endParaRPr lang="en-GB" sz="2400" b="1">
              <a:solidFill>
                <a:srgbClr val="C00000"/>
              </a:solidFill>
              <a:ea typeface="Arial Unicode MS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6095998" y="3183939"/>
            <a:ext cx="1178401" cy="2746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>
                <a:solidFill>
                  <a:schemeClr val="accent1">
                    <a:lumMod val="50000"/>
                  </a:schemeClr>
                </a:solidFill>
              </a:rPr>
              <a:t>ВПЧ 16/18</a:t>
            </a:r>
            <a:endParaRPr lang="en-US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6146626" y="3666417"/>
            <a:ext cx="1547175" cy="2746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>
                <a:solidFill>
                  <a:schemeClr val="accent1">
                    <a:lumMod val="50000"/>
                  </a:schemeClr>
                </a:solidFill>
              </a:rPr>
              <a:t>ВПЧ 31/33/45</a:t>
            </a:r>
            <a:endParaRPr lang="en-US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184910" y="4154418"/>
            <a:ext cx="1904590" cy="2746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>
                <a:solidFill>
                  <a:schemeClr val="accent1">
                    <a:lumMod val="50000"/>
                  </a:schemeClr>
                </a:solidFill>
              </a:rPr>
              <a:t>Другие ВПЧ-ВКР</a:t>
            </a:r>
            <a:endParaRPr lang="en-US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453423" y="921682"/>
            <a:ext cx="4646427" cy="3651373"/>
          </a:xfrm>
          <a:prstGeom prst="rect">
            <a:avLst/>
          </a:prstGeom>
          <a:ln/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l">
              <a:buFont typeface="Arial"/>
              <a:buChar char="•"/>
              <a:defRPr/>
            </a:pPr>
            <a:r>
              <a:rPr lang="en-US">
                <a:solidFill>
                  <a:schemeClr val="tx1"/>
                </a:solidFill>
              </a:rPr>
              <a:t>7-</a:t>
            </a:r>
            <a:r>
              <a:rPr lang="ru-RU">
                <a:solidFill>
                  <a:schemeClr val="tx1"/>
                </a:solidFill>
              </a:rPr>
              <a:t>летнее кросс-секционное исследование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ru-RU">
                <a:solidFill>
                  <a:schemeClr val="tx1"/>
                </a:solidFill>
              </a:rPr>
              <a:t> тестирование на </a:t>
            </a:r>
            <a:r>
              <a:rPr lang="en-US">
                <a:solidFill>
                  <a:schemeClr val="tx1"/>
                </a:solidFill>
              </a:rPr>
              <a:t>HPV </a:t>
            </a:r>
            <a:r>
              <a:rPr lang="ru-RU">
                <a:solidFill>
                  <a:schemeClr val="tx1"/>
                </a:solidFill>
              </a:rPr>
              <a:t>женщин в возрасте </a:t>
            </a:r>
            <a:r>
              <a:rPr lang="en-US">
                <a:solidFill>
                  <a:schemeClr val="tx1"/>
                </a:solidFill>
              </a:rPr>
              <a:t>20-21</a:t>
            </a:r>
            <a:r>
              <a:rPr lang="ru-RU">
                <a:solidFill>
                  <a:schemeClr val="tx1"/>
                </a:solidFill>
              </a:rPr>
              <a:t> год, проходящих скрининг на рак шейки матки </a:t>
            </a:r>
            <a:r>
              <a:rPr lang="en-US">
                <a:solidFill>
                  <a:schemeClr val="tx1"/>
                </a:solidFill>
              </a:rPr>
              <a:t>(~1000 </a:t>
            </a:r>
            <a:r>
              <a:rPr lang="ru-RU">
                <a:solidFill>
                  <a:schemeClr val="tx1"/>
                </a:solidFill>
              </a:rPr>
              <a:t>образцов в год</a:t>
            </a:r>
            <a:r>
              <a:rPr lang="en-US">
                <a:solidFill>
                  <a:schemeClr val="tx1"/>
                </a:solidFill>
              </a:rPr>
              <a:t>)</a:t>
            </a:r>
            <a:endParaRPr/>
          </a:p>
          <a:p>
            <a:pPr marL="285750" indent="-285750" algn="l">
              <a:buFont typeface="Arial"/>
              <a:buChar char="•"/>
              <a:defRPr/>
            </a:pPr>
            <a:endParaRPr lang="en-US">
              <a:solidFill>
                <a:schemeClr val="tx1"/>
              </a:solidFill>
            </a:endParaRPr>
          </a:p>
          <a:p>
            <a:pPr marL="285750" indent="-285750" algn="l">
              <a:buFont typeface="Arial"/>
              <a:buChar char="•"/>
              <a:defRPr/>
            </a:pPr>
            <a:r>
              <a:rPr lang="ru-RU">
                <a:solidFill>
                  <a:schemeClr val="tx1"/>
                </a:solidFill>
              </a:rPr>
              <a:t>Охват скринингом</a:t>
            </a:r>
            <a:r>
              <a:rPr lang="en-US">
                <a:solidFill>
                  <a:schemeClr val="tx1"/>
                </a:solidFill>
              </a:rPr>
              <a:t>: &gt; 80%</a:t>
            </a:r>
            <a:endParaRPr/>
          </a:p>
          <a:p>
            <a:pPr marL="285750" indent="-285750" algn="l">
              <a:buFont typeface="Arial"/>
              <a:buChar char="•"/>
              <a:defRPr/>
            </a:pPr>
            <a:endParaRPr lang="en-US">
              <a:solidFill>
                <a:schemeClr val="tx1"/>
              </a:solidFill>
            </a:endParaRPr>
          </a:p>
          <a:p>
            <a:pPr marL="285750" indent="-285750" algn="l">
              <a:buFont typeface="Arial"/>
              <a:buChar char="•"/>
              <a:defRPr/>
            </a:pPr>
            <a:r>
              <a:rPr lang="ru-RU">
                <a:solidFill>
                  <a:schemeClr val="tx1"/>
                </a:solidFill>
              </a:rPr>
              <a:t>ВПЧ-вакцинация внедрена в </a:t>
            </a:r>
            <a:r>
              <a:rPr lang="en-US">
                <a:solidFill>
                  <a:schemeClr val="tx1"/>
                </a:solidFill>
              </a:rPr>
              <a:t>2008</a:t>
            </a:r>
            <a:r>
              <a:rPr lang="ru-RU">
                <a:solidFill>
                  <a:schemeClr val="tx1"/>
                </a:solidFill>
              </a:rPr>
              <a:t> г. для девочек-подростков  </a:t>
            </a:r>
            <a:r>
              <a:rPr lang="en-US">
                <a:solidFill>
                  <a:schemeClr val="tx1"/>
                </a:solidFill>
              </a:rPr>
              <a:t>12-13 </a:t>
            </a:r>
            <a:r>
              <a:rPr lang="ru-RU">
                <a:solidFill>
                  <a:schemeClr val="tx1"/>
                </a:solidFill>
              </a:rPr>
              <a:t>лет; вакцинация «вдогонку» старших возрастных когорт</a:t>
            </a:r>
            <a:endParaRPr lang="en-US">
              <a:solidFill>
                <a:schemeClr val="tx1"/>
              </a:solidFill>
            </a:endParaRPr>
          </a:p>
          <a:p>
            <a:pPr marL="285750" indent="-285750" algn="l">
              <a:buFont typeface="Arial"/>
              <a:buChar char="•"/>
              <a:defRPr/>
            </a:pPr>
            <a:endParaRPr lang="en-US">
              <a:solidFill>
                <a:schemeClr val="tx1"/>
              </a:solidFill>
            </a:endParaRPr>
          </a:p>
          <a:p>
            <a:pPr marL="285750" indent="-285750" algn="l">
              <a:buFont typeface="Arial"/>
              <a:buChar char="•"/>
              <a:defRPr/>
            </a:pPr>
            <a:r>
              <a:rPr lang="ru-RU">
                <a:solidFill>
                  <a:schemeClr val="tx1"/>
                </a:solidFill>
              </a:rPr>
              <a:t>Охват вакцинацией</a:t>
            </a:r>
            <a:r>
              <a:rPr lang="en-US">
                <a:solidFill>
                  <a:schemeClr val="tx1"/>
                </a:solidFill>
              </a:rPr>
              <a:t>: 92%</a:t>
            </a:r>
            <a:endParaRPr/>
          </a:p>
        </p:txBody>
      </p:sp>
      <p:sp>
        <p:nvSpPr>
          <p:cNvPr id="6" name="Rectangle 5"/>
          <p:cNvSpPr/>
          <p:nvPr/>
        </p:nvSpPr>
        <p:spPr bwMode="auto">
          <a:xfrm>
            <a:off x="5919431" y="4721172"/>
            <a:ext cx="6019800" cy="134215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i="0">
                <a:solidFill>
                  <a:srgbClr val="FF0000"/>
                </a:solidFill>
                <a:latin typeface="BlinkMacSystemFont"/>
              </a:rPr>
              <a:t>Вакцинация </a:t>
            </a:r>
            <a:r>
              <a:rPr lang="ru-RU" b="1">
                <a:solidFill>
                  <a:srgbClr val="FF0000"/>
                </a:solidFill>
                <a:latin typeface="BlinkMacSystemFont"/>
              </a:rPr>
              <a:t>с использованием </a:t>
            </a:r>
            <a:r>
              <a:rPr lang="ru-RU" b="1">
                <a:solidFill>
                  <a:srgbClr val="FF0000"/>
                </a:solidFill>
                <a:latin typeface="BlinkMacSystemFont"/>
              </a:rPr>
              <a:t>бивалентной</a:t>
            </a:r>
            <a:r>
              <a:rPr lang="ru-RU" b="1">
                <a:solidFill>
                  <a:srgbClr val="FF0000"/>
                </a:solidFill>
                <a:latin typeface="BlinkMacSystemFont"/>
              </a:rPr>
              <a:t> вакцины </a:t>
            </a:r>
            <a:endParaRPr/>
          </a:p>
          <a:p>
            <a:pPr algn="ctr">
              <a:defRPr/>
            </a:pPr>
            <a:r>
              <a:rPr lang="ru-RU" b="1" i="0">
                <a:solidFill>
                  <a:srgbClr val="FF0000"/>
                </a:solidFill>
                <a:latin typeface="BlinkMacSystemFont"/>
              </a:rPr>
              <a:t>привела к беспрецедентному снижению циркуляции типов ВПЧ, включенных в вакцину, и типов ВПЧ, против которых вакцина обеспечивала перекрестную  защиту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11432" y="1763967"/>
            <a:ext cx="5605396" cy="2215517"/>
          </a:xfrm>
          <a:prstGeom prst="rect">
            <a:avLst/>
          </a:prstGeom>
          <a:ln>
            <a:headEnd/>
            <a:tailEnd/>
          </a:ln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1558" tIns="40779" rIns="81558" bIns="40779">
            <a:spAutoFit/>
          </a:bodyPr>
          <a:lstStyle/>
          <a:p>
            <a:pPr marL="285750" indent="-285750" defTabSz="407788">
              <a:buFont typeface="Arial"/>
              <a:buChar char="•"/>
              <a:defRPr/>
            </a:pPr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Calibri"/>
              </a:rPr>
              <a:t>Снижение частоты генитальных кондилом на </a:t>
            </a: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Calibri"/>
              </a:rPr>
              <a:t>92</a:t>
            </a:r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Calibri"/>
              </a:rPr>
              <a:t>,</a:t>
            </a: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Calibri"/>
              </a:rPr>
              <a:t>6% </a:t>
            </a:r>
            <a:endParaRPr lang="ru-RU" sz="2000" b="1">
              <a:solidFill>
                <a:schemeClr val="accent1">
                  <a:lumMod val="50000"/>
                </a:schemeClr>
              </a:solidFill>
              <a:latin typeface="Calibri"/>
            </a:endParaRPr>
          </a:p>
          <a:p>
            <a:pPr defTabSz="407788">
              <a:defRPr/>
            </a:pPr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Calibri"/>
              </a:rPr>
              <a:t>       среди женщин</a:t>
            </a: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Calibri"/>
              </a:rPr>
              <a:t> &lt;21 </a:t>
            </a:r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Calibri"/>
              </a:rPr>
              <a:t>лет</a:t>
            </a:r>
            <a:endParaRPr/>
          </a:p>
          <a:p>
            <a:pPr marL="285750" indent="-285750" defTabSz="407788">
              <a:buFont typeface="Arial"/>
              <a:buChar char="•"/>
              <a:defRPr/>
            </a:pPr>
            <a:endParaRPr lang="en-US" sz="2000" b="1">
              <a:solidFill>
                <a:schemeClr val="accent1">
                  <a:lumMod val="50000"/>
                </a:schemeClr>
              </a:solidFill>
              <a:latin typeface="Calibri"/>
            </a:endParaRPr>
          </a:p>
          <a:p>
            <a:pPr marL="285750" indent="-285750" defTabSz="407788">
              <a:buFont typeface="Arial"/>
              <a:buChar char="•"/>
              <a:defRPr/>
            </a:pPr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Calibri"/>
              </a:rPr>
              <a:t>Снижение частоты генитальных кондилом на </a:t>
            </a: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Calibri"/>
              </a:rPr>
              <a:t>72.6% </a:t>
            </a:r>
            <a:endParaRPr lang="ru-RU" sz="2000" b="1">
              <a:solidFill>
                <a:schemeClr val="accent1">
                  <a:lumMod val="50000"/>
                </a:schemeClr>
              </a:solidFill>
              <a:latin typeface="Calibri"/>
            </a:endParaRPr>
          </a:p>
          <a:p>
            <a:pPr defTabSz="407788">
              <a:defRPr/>
            </a:pPr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Calibri"/>
              </a:rPr>
              <a:t>      среди женщин</a:t>
            </a: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Calibri"/>
              </a:rPr>
              <a:t> 21-30 </a:t>
            </a:r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Calibri"/>
              </a:rPr>
              <a:t>лет</a:t>
            </a:r>
            <a:endParaRPr lang="en-US" sz="2000" b="1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73864" y="6452037"/>
            <a:ext cx="5572844" cy="32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558" tIns="40779" rIns="81558" bIns="40779">
            <a:spAutoFit/>
          </a:bodyPr>
          <a:lstStyle/>
          <a:p>
            <a:pPr algn="r" defTabSz="815576">
              <a:defRPr/>
            </a:pPr>
            <a:r>
              <a:rPr lang="en-US" sz="1600" i="1">
                <a:solidFill>
                  <a:schemeClr val="tx2">
                    <a:lumMod val="75000"/>
                  </a:schemeClr>
                </a:solidFill>
                <a:latin typeface="Arial Narrow"/>
                <a:cs typeface="Arial"/>
              </a:rPr>
              <a:t>Ali et al BMJ 2013</a:t>
            </a:r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457199" y="195264"/>
            <a:ext cx="11641665" cy="76946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Доказательства эффективности ВПЧ вакцинации их реальной жизни: </a:t>
            </a:r>
            <a:br>
              <a:rPr lang="ru-RU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снижение частоты выявления генитальных кондилом</a:t>
            </a:r>
            <a:r>
              <a:rPr lang="ru-RU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, Австралия</a:t>
            </a:r>
            <a:endParaRPr sz="24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0829" y="2477731"/>
            <a:ext cx="6320604" cy="42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 bwMode="auto">
          <a:xfrm>
            <a:off x="200697" y="1200261"/>
            <a:ext cx="5896021" cy="1291107"/>
          </a:xfrm>
          <a:prstGeom prst="rect">
            <a:avLst/>
          </a:prstGeom>
          <a:noFill/>
        </p:spPr>
        <p:txBody>
          <a:bodyPr wrap="square" lIns="71548" tIns="35774" rIns="71548" bIns="35774" rtlCol="0">
            <a:spAutoFit/>
          </a:bodyPr>
          <a:lstStyle/>
          <a:p>
            <a:pPr algn="ctr">
              <a:defRPr/>
            </a:pPr>
            <a:r>
              <a:rPr lang="ru-RU" sz="2000">
                <a:solidFill>
                  <a:srgbClr val="C00000"/>
                </a:solidFill>
              </a:rPr>
              <a:t>Удельный вес женщин, рожденных в Австралии, у которых диагностированы генитальные кондиломы при первом посещении врача</a:t>
            </a:r>
            <a:endParaRPr lang="en-GB" sz="200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500802" y="4310284"/>
            <a:ext cx="5515307" cy="21417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i="0">
                <a:solidFill>
                  <a:srgbClr val="FF0000"/>
                </a:solidFill>
                <a:latin typeface="BlinkMacSystemFont"/>
              </a:rPr>
              <a:t>Вакцинация </a:t>
            </a:r>
            <a:r>
              <a:rPr lang="ru-RU" sz="2400" b="1">
                <a:solidFill>
                  <a:srgbClr val="FF0000"/>
                </a:solidFill>
                <a:latin typeface="BlinkMacSystemFont"/>
              </a:rPr>
              <a:t>с использованием четырех-валентной вакцины </a:t>
            </a:r>
            <a:r>
              <a:rPr lang="ru-RU" sz="2400" b="1" i="0">
                <a:solidFill>
                  <a:srgbClr val="FF0000"/>
                </a:solidFill>
                <a:latin typeface="BlinkMacSystemFont"/>
              </a:rPr>
              <a:t>привела к исчезновению генитальных кондилом </a:t>
            </a:r>
            <a:endParaRPr/>
          </a:p>
          <a:p>
            <a:pPr algn="ctr">
              <a:defRPr/>
            </a:pPr>
            <a:r>
              <a:rPr lang="ru-RU" sz="2400" b="1" i="0">
                <a:solidFill>
                  <a:srgbClr val="FF0000"/>
                </a:solidFill>
                <a:latin typeface="BlinkMacSystemFont"/>
              </a:rPr>
              <a:t>среди </a:t>
            </a:r>
            <a:r>
              <a:rPr lang="ru-RU" sz="2400" b="1">
                <a:solidFill>
                  <a:srgbClr val="FF0000"/>
                </a:solidFill>
                <a:latin typeface="BlinkMacSystemFont"/>
              </a:rPr>
              <a:t>молодых женщин из вакцинированных когорт</a:t>
            </a:r>
            <a:endParaRPr lang="en-US" sz="2400" b="1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xfrm>
            <a:off x="82253" y="185535"/>
            <a:ext cx="11868741" cy="89620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C00000"/>
                </a:solidFill>
                <a:ea typeface="Arial Unicode MS"/>
              </a:rPr>
              <a:t>Доказательства эффективности вакцинации </a:t>
            </a:r>
            <a:br>
              <a:rPr lang="ru-RU" sz="2400" b="1">
                <a:solidFill>
                  <a:srgbClr val="C00000"/>
                </a:solidFill>
                <a:ea typeface="Arial Unicode MS"/>
              </a:rPr>
            </a:br>
            <a:r>
              <a:rPr lang="ru-RU" sz="2400" b="1">
                <a:solidFill>
                  <a:srgbClr val="C00000"/>
                </a:solidFill>
                <a:ea typeface="Arial Unicode MS"/>
              </a:rPr>
              <a:t>для предупреждения ВПЧ-инфекции: </a:t>
            </a:r>
            <a:br>
              <a:rPr lang="ru-RU" sz="2400" b="1">
                <a:solidFill>
                  <a:srgbClr val="C00000"/>
                </a:solidFill>
                <a:ea typeface="Arial Unicode MS"/>
              </a:rPr>
            </a:br>
            <a:r>
              <a:rPr lang="ru-RU" sz="2400" b="1" u="sng">
                <a:solidFill>
                  <a:srgbClr val="C00000"/>
                </a:solidFill>
                <a:ea typeface="Arial Unicode MS"/>
              </a:rPr>
              <a:t>снижение заболеваемости раком шейки матки </a:t>
            </a:r>
            <a:r>
              <a:rPr lang="ru-RU" sz="2400" b="1">
                <a:solidFill>
                  <a:srgbClr val="C00000"/>
                </a:solidFill>
                <a:ea typeface="Arial Unicode MS"/>
              </a:rPr>
              <a:t>(Швеция)</a:t>
            </a:r>
            <a:endParaRPr lang="en-US" sz="240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7728181" y="6557628"/>
            <a:ext cx="4463819" cy="214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r>
              <a:rPr lang="en-US" sz="1200" i="1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</a:rPr>
              <a:t>Lei J, et al. N </a:t>
            </a:r>
            <a:r>
              <a:rPr lang="en-US" sz="1200" i="1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</a:rPr>
              <a:t>Engl</a:t>
            </a:r>
            <a:r>
              <a:rPr lang="en-US" sz="1200" i="1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</a:rPr>
              <a:t> J Med. 2020 Oct 1;383(14):1340-1348</a:t>
            </a:r>
            <a:endParaRPr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68261" y="1425187"/>
            <a:ext cx="6582734" cy="3966069"/>
          </a:xfrm>
          <a:prstGeom prst="rect">
            <a:avLst/>
          </a:prstGeom>
        </p:spPr>
      </p:pic>
      <p:sp>
        <p:nvSpPr>
          <p:cNvPr id="6" name="TextBox 9"/>
          <p:cNvSpPr txBox="1"/>
          <p:nvPr/>
        </p:nvSpPr>
        <p:spPr bwMode="auto">
          <a:xfrm rot="16199998">
            <a:off x="4410936" y="3099518"/>
            <a:ext cx="2706706" cy="62099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t" anchorCtr="0">
            <a:spAutoFit/>
          </a:bodyPr>
          <a:lstStyle/>
          <a:p>
            <a:pPr algn="l" defTabSz="1219170">
              <a:defRPr/>
            </a:pPr>
            <a:endParaRPr lang="en-US" sz="1200" spc="11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defTabSz="1219170">
              <a:defRPr/>
            </a:pPr>
            <a:r>
              <a:rPr lang="en-US" sz="1200" spc="1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Cumulative Incidence </a:t>
            </a:r>
            <a:endParaRPr/>
          </a:p>
          <a:p>
            <a:pPr algn="ctr" defTabSz="1219170">
              <a:defRPr/>
            </a:pPr>
            <a:r>
              <a:rPr lang="en-US" sz="1200" spc="1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Cervical Cancer per 100,000 Persons</a:t>
            </a:r>
            <a:endParaRPr/>
          </a:p>
        </p:txBody>
      </p:sp>
      <p:sp>
        <p:nvSpPr>
          <p:cNvPr id="12" name="TextBox 10"/>
          <p:cNvSpPr txBox="1"/>
          <p:nvPr/>
        </p:nvSpPr>
        <p:spPr bwMode="auto">
          <a:xfrm>
            <a:off x="6334870" y="4979880"/>
            <a:ext cx="4082328" cy="43811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t" anchorCtr="0">
            <a:spAutoFit/>
          </a:bodyPr>
          <a:lstStyle/>
          <a:p>
            <a:pPr algn="l" defTabSz="1219170">
              <a:defRPr/>
            </a:pPr>
            <a:r>
              <a:rPr lang="ru-RU" sz="1200" spc="1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Возраст на момент контроля </a:t>
            </a:r>
            <a:r>
              <a:rPr lang="en-US" sz="1200" spc="1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</a:t>
            </a:r>
            <a:r>
              <a:rPr lang="ru-RU" sz="1200" spc="1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лет</a:t>
            </a:r>
            <a:r>
              <a:rPr lang="en-US" sz="1200" spc="1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</a:t>
            </a:r>
            <a:endParaRPr/>
          </a:p>
          <a:p>
            <a:pPr algn="l" defTabSz="1219170">
              <a:defRPr/>
            </a:pPr>
            <a:endParaRPr lang="en-US" sz="1200" spc="11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1"/>
          <p:cNvSpPr/>
          <p:nvPr/>
        </p:nvSpPr>
        <p:spPr bwMode="auto">
          <a:xfrm flipH="0" flipV="0">
            <a:off x="945939" y="2922761"/>
            <a:ext cx="4433499" cy="579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219170">
              <a:buClr>
                <a:srgbClr val="4F81BD"/>
              </a:buClr>
              <a:defRPr/>
            </a:pPr>
            <a:r>
              <a:rPr lang="ru-RU" sz="1600" b="1">
                <a:solidFill>
                  <a:schemeClr val="accent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В</a:t>
            </a:r>
            <a:r>
              <a:rPr lang="ru-RU" sz="1600" b="1">
                <a:solidFill>
                  <a:schemeClr val="accent1">
                    <a:lumMod val="50000"/>
                  </a:schemeClr>
                </a:solidFill>
                <a:latin typeface="Calibri"/>
                <a:ea typeface="Arial"/>
                <a:cs typeface="Arial"/>
              </a:rPr>
              <a:t>акцинированные, </a:t>
            </a:r>
            <a:r>
              <a:rPr lang="en-US" sz="1600" b="1">
                <a:solidFill>
                  <a:schemeClr val="accent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17-30 </a:t>
            </a:r>
            <a:r>
              <a:rPr lang="ru-RU" sz="1600" b="1">
                <a:solidFill>
                  <a:schemeClr val="accent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лет</a:t>
            </a:r>
            <a:r>
              <a:rPr lang="en-US" sz="1600" b="1">
                <a:solidFill>
                  <a:schemeClr val="accent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: </a:t>
            </a:r>
            <a:endParaRPr sz="1600" b="1">
              <a:solidFill>
                <a:schemeClr val="accent1">
                  <a:lumMod val="50000"/>
                </a:schemeClr>
              </a:solidFill>
              <a:latin typeface="Calibri"/>
              <a:ea typeface="+mn-ea"/>
              <a:cs typeface="+mn-cs"/>
            </a:endParaRPr>
          </a:p>
          <a:p>
            <a:pPr algn="l" defTabSz="1219170">
              <a:buClr>
                <a:srgbClr val="4F81BD"/>
              </a:buClr>
              <a:defRPr/>
            </a:pPr>
            <a:r>
              <a:rPr lang="en-US" sz="1600" b="1">
                <a:solidFill>
                  <a:schemeClr val="accent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54 </a:t>
            </a:r>
            <a:r>
              <a:rPr lang="ru-RU" sz="1600" b="1">
                <a:solidFill>
                  <a:schemeClr val="accent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случая</a:t>
            </a:r>
            <a:r>
              <a:rPr lang="en-US" sz="1600" b="1">
                <a:solidFill>
                  <a:schemeClr val="accent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sz="1600" b="1">
                <a:solidFill>
                  <a:schemeClr val="accent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на 100,000 женщин-лет</a:t>
            </a:r>
            <a:endParaRPr sz="1600" b="1">
              <a:solidFill>
                <a:schemeClr val="accent1">
                  <a:lumMod val="50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7"/>
          <p:cNvSpPr/>
          <p:nvPr/>
        </p:nvSpPr>
        <p:spPr bwMode="auto">
          <a:xfrm>
            <a:off x="7013833" y="1673104"/>
            <a:ext cx="3449417" cy="98529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219170">
              <a:defRPr/>
            </a:pPr>
            <a:r>
              <a:rPr lang="en-US" sz="1100" spc="11">
                <a:solidFill>
                  <a:srgbClr val="37424A"/>
                </a:solidFill>
                <a:latin typeface="Calibri"/>
              </a:rPr>
              <a:t>   </a:t>
            </a:r>
            <a:r>
              <a:rPr lang="ru-RU" sz="1100" spc="11">
                <a:solidFill>
                  <a:srgbClr val="37424A"/>
                </a:solidFill>
                <a:latin typeface="Calibri"/>
              </a:rPr>
              <a:t>Невакцинированные</a:t>
            </a:r>
            <a:endParaRPr lang="en-US" sz="1100" spc="11">
              <a:solidFill>
                <a:srgbClr val="37424A"/>
              </a:solidFill>
              <a:latin typeface="Calibri"/>
            </a:endParaRPr>
          </a:p>
          <a:p>
            <a:pPr algn="l" defTabSz="1219170">
              <a:defRPr/>
            </a:pPr>
            <a:r>
              <a:rPr lang="en-US" sz="1100" spc="11">
                <a:solidFill>
                  <a:srgbClr val="37424A"/>
                </a:solidFill>
                <a:latin typeface="Calibri"/>
              </a:rPr>
              <a:t>   </a:t>
            </a:r>
            <a:r>
              <a:rPr lang="ru-RU" sz="1100" spc="11">
                <a:solidFill>
                  <a:srgbClr val="37424A"/>
                </a:solidFill>
                <a:latin typeface="Calibri"/>
              </a:rPr>
              <a:t>Вакцинированные</a:t>
            </a:r>
            <a:r>
              <a:rPr lang="en-US" sz="1100" spc="11">
                <a:solidFill>
                  <a:srgbClr val="37424A"/>
                </a:solidFill>
                <a:latin typeface="Calibri"/>
              </a:rPr>
              <a:t> </a:t>
            </a:r>
            <a:r>
              <a:rPr lang="ru-RU" sz="1100" spc="11">
                <a:solidFill>
                  <a:srgbClr val="37424A"/>
                </a:solidFill>
                <a:latin typeface="Calibri"/>
              </a:rPr>
              <a:t>в возрасте </a:t>
            </a:r>
            <a:r>
              <a:rPr lang="en-US" sz="1100" spc="11">
                <a:solidFill>
                  <a:srgbClr val="37424A"/>
                </a:solidFill>
                <a:latin typeface="Calibri"/>
              </a:rPr>
              <a:t>17-30 </a:t>
            </a:r>
            <a:r>
              <a:rPr lang="ru-RU" sz="1100" spc="11">
                <a:solidFill>
                  <a:srgbClr val="37424A"/>
                </a:solidFill>
                <a:latin typeface="Calibri"/>
              </a:rPr>
              <a:t>лет</a:t>
            </a:r>
            <a:endParaRPr lang="en-US" sz="1100" spc="11">
              <a:solidFill>
                <a:srgbClr val="37424A"/>
              </a:solidFill>
              <a:latin typeface="Calibri"/>
            </a:endParaRPr>
          </a:p>
          <a:p>
            <a:pPr algn="l" defTabSz="1219170">
              <a:defRPr/>
            </a:pPr>
            <a:r>
              <a:rPr lang="en-US" sz="1100" spc="11">
                <a:solidFill>
                  <a:srgbClr val="37424A"/>
                </a:solidFill>
                <a:latin typeface="Calibri"/>
              </a:rPr>
              <a:t>   </a:t>
            </a:r>
            <a:r>
              <a:rPr lang="ru-RU" sz="1100" spc="11">
                <a:solidFill>
                  <a:srgbClr val="37424A"/>
                </a:solidFill>
                <a:latin typeface="Calibri"/>
              </a:rPr>
              <a:t>Вакцинированные в возрасте </a:t>
            </a:r>
            <a:r>
              <a:rPr lang="en-US" sz="1100" spc="11">
                <a:solidFill>
                  <a:srgbClr val="37424A"/>
                </a:solidFill>
                <a:latin typeface="Calibri"/>
              </a:rPr>
              <a:t>&lt;</a:t>
            </a:r>
            <a:r>
              <a:rPr lang="ru-RU" sz="1100" spc="11">
                <a:solidFill>
                  <a:srgbClr val="37424A"/>
                </a:solidFill>
                <a:latin typeface="Calibri"/>
              </a:rPr>
              <a:t> </a:t>
            </a:r>
            <a:r>
              <a:rPr lang="en-US" sz="1100" spc="11">
                <a:solidFill>
                  <a:srgbClr val="37424A"/>
                </a:solidFill>
                <a:latin typeface="Calibri"/>
              </a:rPr>
              <a:t>17 </a:t>
            </a:r>
            <a:r>
              <a:rPr lang="ru-RU" sz="1100" spc="11">
                <a:solidFill>
                  <a:srgbClr val="37424A"/>
                </a:solidFill>
                <a:latin typeface="Calibri"/>
              </a:rPr>
              <a:t>лет</a:t>
            </a:r>
            <a:endParaRPr lang="en-US" sz="1100" spc="11">
              <a:solidFill>
                <a:srgbClr val="37424A"/>
              </a:solidFill>
              <a:latin typeface="Calibri"/>
            </a:endParaRPr>
          </a:p>
        </p:txBody>
      </p:sp>
      <p:sp>
        <p:nvSpPr>
          <p:cNvPr id="18" name="Rectangle 4"/>
          <p:cNvSpPr/>
          <p:nvPr/>
        </p:nvSpPr>
        <p:spPr bwMode="auto">
          <a:xfrm>
            <a:off x="1643184" y="1058730"/>
            <a:ext cx="7600735" cy="3661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219170">
              <a:defRPr/>
            </a:pPr>
            <a:r>
              <a:rPr lang="ru-RU">
                <a:solidFill>
                  <a:schemeClr val="accent1">
                    <a:lumMod val="50000"/>
                  </a:schemeClr>
                </a:solidFill>
                <a:latin typeface="Calibri"/>
              </a:rPr>
              <a:t>Заболеваемость с нарастающим итогом среди женщин в возрасте до 30 лет</a:t>
            </a:r>
            <a:endParaRPr lang="en-US">
              <a:solidFill>
                <a:schemeClr val="accent1">
                  <a:lumMod val="50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Rectangle: Rounded Corners 13"/>
          <p:cNvSpPr/>
          <p:nvPr/>
        </p:nvSpPr>
        <p:spPr bwMode="auto">
          <a:xfrm flipH="0" flipV="0">
            <a:off x="370384" y="5460540"/>
            <a:ext cx="10189487" cy="108189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  <a:latin typeface="Calibri"/>
              </a:rPr>
              <a:t>Риск заболевания рака шейки матки у женщин в возрасте до 28 лет, вакцинированных в возрасте до 17 лет, был на 88% ниже, чем у непривитых женщин в такой же возрастной группе</a:t>
            </a:r>
            <a:endParaRPr sz="2000" b="1" spc="11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0" name="Rectangle 14"/>
          <p:cNvSpPr/>
          <p:nvPr/>
        </p:nvSpPr>
        <p:spPr bwMode="auto">
          <a:xfrm rot="16199998">
            <a:off x="2821716" y="-389662"/>
            <a:ext cx="495757" cy="444640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lIns="108000" tIns="108000" rIns="108000" bIns="108000" anchor="ctr">
            <a:noAutofit/>
          </a:bodyPr>
          <a:lstStyle/>
          <a:p>
            <a:pPr algn="l" defTabSz="457189">
              <a:defRPr/>
            </a:pPr>
            <a:endParaRPr lang="en-US" sz="1500">
              <a:solidFill>
                <a:srgbClr val="37424A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1" name="Rectangle 15"/>
          <p:cNvSpPr/>
          <p:nvPr/>
        </p:nvSpPr>
        <p:spPr bwMode="auto">
          <a:xfrm rot="16199998">
            <a:off x="2790176" y="300002"/>
            <a:ext cx="584775" cy="444640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lIns="108000" tIns="108000" rIns="108000" bIns="108000" anchor="ctr">
            <a:noAutofit/>
          </a:bodyPr>
          <a:lstStyle/>
          <a:p>
            <a:pPr algn="l" defTabSz="457189">
              <a:defRPr/>
            </a:pPr>
            <a:endParaRPr lang="en-US" sz="1500">
              <a:solidFill>
                <a:srgbClr val="37424A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2" name="Rectangle 16"/>
          <p:cNvSpPr/>
          <p:nvPr/>
        </p:nvSpPr>
        <p:spPr bwMode="auto">
          <a:xfrm rot="16199998" flipH="0" flipV="0">
            <a:off x="2567390" y="1409211"/>
            <a:ext cx="1000932" cy="444640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lIns="108000" tIns="108000" rIns="108000" bIns="108000" anchor="ctr">
            <a:noAutofit/>
          </a:bodyPr>
          <a:lstStyle/>
          <a:p>
            <a:pPr algn="l" defTabSz="457189">
              <a:defRPr/>
            </a:pPr>
            <a:endParaRPr lang="en-US" sz="1500">
              <a:solidFill>
                <a:srgbClr val="37424A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3" name="Rectangle 21"/>
          <p:cNvSpPr/>
          <p:nvPr/>
        </p:nvSpPr>
        <p:spPr bwMode="auto">
          <a:xfrm rot="16199998">
            <a:off x="2788473" y="1716623"/>
            <a:ext cx="588185" cy="442046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lIns="108000" tIns="108000" rIns="108000" bIns="108000" anchor="ctr">
            <a:noAutofit/>
          </a:bodyPr>
          <a:lstStyle/>
          <a:p>
            <a:pPr algn="l" defTabSz="457189">
              <a:defRPr/>
            </a:pPr>
            <a:endParaRPr lang="en-US" sz="1500">
              <a:solidFill>
                <a:srgbClr val="37424A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4" name="Rectangle 5"/>
          <p:cNvSpPr/>
          <p:nvPr/>
        </p:nvSpPr>
        <p:spPr bwMode="auto">
          <a:xfrm flipH="0" flipV="0">
            <a:off x="890157" y="4013358"/>
            <a:ext cx="4506567" cy="762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219170">
              <a:buClr>
                <a:srgbClr val="4F81BD"/>
              </a:buClr>
              <a:defRPr/>
            </a:pPr>
            <a:r>
              <a:rPr lang="ru-RU" sz="1600" b="1">
                <a:solidFill>
                  <a:schemeClr val="accent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Вакцинированные</a:t>
            </a:r>
            <a:r>
              <a:rPr lang="en-US" sz="1600" b="1">
                <a:solidFill>
                  <a:schemeClr val="accent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 &lt;17 </a:t>
            </a:r>
            <a:r>
              <a:rPr lang="ru-RU" sz="1600" b="1">
                <a:solidFill>
                  <a:schemeClr val="accent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лет</a:t>
            </a:r>
            <a:r>
              <a:rPr lang="en-US" sz="1600" b="1">
                <a:solidFill>
                  <a:schemeClr val="accent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: </a:t>
            </a:r>
            <a:endParaRPr sz="1600" b="1">
              <a:solidFill>
                <a:schemeClr val="accent1">
                  <a:lumMod val="50000"/>
                </a:schemeClr>
              </a:solidFill>
              <a:latin typeface="Calibri"/>
              <a:ea typeface="+mn-ea"/>
              <a:cs typeface="+mn-cs"/>
            </a:endParaRPr>
          </a:p>
          <a:p>
            <a:pPr algn="l" defTabSz="1219170">
              <a:buClr>
                <a:srgbClr val="4F81BD"/>
              </a:buClr>
              <a:defRPr/>
            </a:pPr>
            <a:r>
              <a:rPr lang="en-US" sz="1600" b="1">
                <a:solidFill>
                  <a:schemeClr val="accent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4 </a:t>
            </a:r>
            <a:r>
              <a:rPr lang="ru-RU" sz="1600" b="1">
                <a:solidFill>
                  <a:schemeClr val="accent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случая на 100,000 женщин-лет </a:t>
            </a:r>
            <a:r>
              <a:rPr lang="ru-RU" sz="1200" b="1">
                <a:solidFill>
                  <a:schemeClr val="accent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(до достижения возраста 28 лет)</a:t>
            </a:r>
            <a:endParaRPr sz="1200" b="1">
              <a:solidFill>
                <a:schemeClr val="accent1">
                  <a:lumMod val="50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2"/>
          <p:cNvSpPr/>
          <p:nvPr/>
        </p:nvSpPr>
        <p:spPr bwMode="auto">
          <a:xfrm rot="16199998">
            <a:off x="575789" y="1801407"/>
            <a:ext cx="512291" cy="8079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6" name="Rectangle 7"/>
          <p:cNvSpPr/>
          <p:nvPr/>
        </p:nvSpPr>
        <p:spPr bwMode="auto">
          <a:xfrm>
            <a:off x="903006" y="1535394"/>
            <a:ext cx="4360190" cy="579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219170">
              <a:buClr>
                <a:srgbClr val="4F81BD"/>
              </a:buClr>
              <a:defRPr/>
            </a:pPr>
            <a:r>
              <a:rPr lang="ru-RU" sz="1600" b="1">
                <a:solidFill>
                  <a:schemeClr val="accent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Невакцинированные</a:t>
            </a:r>
            <a:r>
              <a:rPr lang="en-US" sz="1600" b="1">
                <a:solidFill>
                  <a:schemeClr val="accent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: </a:t>
            </a:r>
            <a:endParaRPr sz="1600" b="1">
              <a:solidFill>
                <a:schemeClr val="accent1">
                  <a:lumMod val="50000"/>
                </a:schemeClr>
              </a:solidFill>
              <a:latin typeface="Calibri"/>
              <a:ea typeface="+mn-ea"/>
              <a:cs typeface="+mn-cs"/>
            </a:endParaRPr>
          </a:p>
          <a:p>
            <a:pPr algn="l" defTabSz="1219170">
              <a:buClr>
                <a:srgbClr val="4F81BD"/>
              </a:buClr>
              <a:defRPr/>
            </a:pPr>
            <a:r>
              <a:rPr lang="en-US" sz="1600" b="1">
                <a:solidFill>
                  <a:schemeClr val="accent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94 </a:t>
            </a:r>
            <a:r>
              <a:rPr lang="ru-RU" sz="1600" b="1">
                <a:solidFill>
                  <a:schemeClr val="accent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случая на 100,000</a:t>
            </a:r>
            <a:r>
              <a:rPr lang="en-US" sz="1600" b="1">
                <a:solidFill>
                  <a:schemeClr val="accent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sz="1600" b="1">
                <a:solidFill>
                  <a:schemeClr val="accent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женщин-лет</a:t>
            </a:r>
            <a:endParaRPr sz="1600" b="1">
              <a:solidFill>
                <a:schemeClr val="accent1">
                  <a:lumMod val="50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8"/>
          <p:cNvSpPr/>
          <p:nvPr/>
        </p:nvSpPr>
        <p:spPr bwMode="auto">
          <a:xfrm>
            <a:off x="900189" y="2256122"/>
            <a:ext cx="4323847" cy="579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219170">
              <a:buClr>
                <a:srgbClr val="4F81BD"/>
              </a:buClr>
              <a:defRPr/>
            </a:pPr>
            <a:r>
              <a:rPr lang="ru-RU" sz="1600" b="1">
                <a:solidFill>
                  <a:schemeClr val="accent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Вакцинированные</a:t>
            </a:r>
            <a:r>
              <a:rPr lang="en-US" sz="1600" b="1">
                <a:solidFill>
                  <a:schemeClr val="accent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: </a:t>
            </a:r>
            <a:endParaRPr sz="1600" b="1">
              <a:solidFill>
                <a:schemeClr val="accent1">
                  <a:lumMod val="50000"/>
                </a:schemeClr>
              </a:solidFill>
              <a:latin typeface="Calibri"/>
              <a:ea typeface="+mn-ea"/>
              <a:cs typeface="+mn-cs"/>
            </a:endParaRPr>
          </a:p>
          <a:p>
            <a:pPr algn="l" defTabSz="1219170">
              <a:buClr>
                <a:srgbClr val="4F81BD"/>
              </a:buClr>
              <a:defRPr/>
            </a:pPr>
            <a:r>
              <a:rPr lang="en-US" sz="1600" b="1">
                <a:solidFill>
                  <a:schemeClr val="accent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47 </a:t>
            </a:r>
            <a:r>
              <a:rPr lang="ru-RU" sz="1600" b="1">
                <a:solidFill>
                  <a:schemeClr val="accent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случаев на 100,000 женщин-лет</a:t>
            </a:r>
            <a:endParaRPr sz="1600" b="1">
              <a:solidFill>
                <a:schemeClr val="accent1">
                  <a:lumMod val="50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3"/>
          <p:cNvSpPr/>
          <p:nvPr/>
        </p:nvSpPr>
        <p:spPr bwMode="auto">
          <a:xfrm rot="16199998">
            <a:off x="526225" y="2478860"/>
            <a:ext cx="592667" cy="8079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9" name="Rectangle 24"/>
          <p:cNvSpPr/>
          <p:nvPr/>
        </p:nvSpPr>
        <p:spPr bwMode="auto">
          <a:xfrm rot="16199998">
            <a:off x="514675" y="3179017"/>
            <a:ext cx="615764" cy="8079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0" name="Rectangle 25"/>
          <p:cNvSpPr/>
          <p:nvPr/>
        </p:nvSpPr>
        <p:spPr bwMode="auto">
          <a:xfrm rot="16199998">
            <a:off x="451335" y="3972959"/>
            <a:ext cx="761200" cy="80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>
              <a:solidFill>
                <a:srgbClr val="FFFFFF"/>
              </a:solidFill>
              <a:latin typeface="Arial Narrow"/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 bwMode="auto">
          <a:xfrm>
            <a:off x="9829800" y="3276600"/>
            <a:ext cx="0" cy="11430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30639" y="138801"/>
            <a:ext cx="11186020" cy="92135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C00000"/>
                </a:solidFill>
                <a:ea typeface="Arial Unicode MS"/>
              </a:rPr>
              <a:t>Доказательства эффективности вакцинации для предупреждения </a:t>
            </a:r>
            <a:br>
              <a:rPr lang="ru-RU" sz="2400" b="1">
                <a:solidFill>
                  <a:srgbClr val="C00000"/>
                </a:solidFill>
                <a:ea typeface="Arial Unicode MS"/>
              </a:rPr>
            </a:br>
            <a:r>
              <a:rPr lang="ru-RU" sz="2400" b="1">
                <a:solidFill>
                  <a:srgbClr val="C00000"/>
                </a:solidFill>
                <a:ea typeface="Arial Unicode MS"/>
              </a:rPr>
              <a:t>ВПЧ-инфекции: </a:t>
            </a:r>
            <a:r>
              <a:rPr lang="ru-RU" sz="2400" b="1" u="sng">
                <a:solidFill>
                  <a:srgbClr val="C00000"/>
                </a:solidFill>
                <a:ea typeface="Arial Unicode MS"/>
              </a:rPr>
              <a:t>снижение заболеваемости раком шейки матки</a:t>
            </a:r>
            <a:r>
              <a:rPr lang="ru-RU" sz="2400" b="1">
                <a:solidFill>
                  <a:srgbClr val="C00000"/>
                </a:solidFill>
                <a:ea typeface="Arial Unicode MS"/>
              </a:rPr>
              <a:t>, Англия</a:t>
            </a:r>
            <a:endParaRPr lang="en-US" sz="240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Picture 2" descr="A picture containing text, sky, screenshot&#10;&#10;Description automatically generated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17243" y="996144"/>
            <a:ext cx="8413155" cy="26913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5636550" y="1932758"/>
            <a:ext cx="606489" cy="195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>
                <a:solidFill>
                  <a:schemeClr val="tx1"/>
                </a:solidFill>
              </a:rPr>
              <a:t>Когорта 4</a:t>
            </a:r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595390" y="2473404"/>
            <a:ext cx="606489" cy="195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>
                <a:solidFill>
                  <a:schemeClr val="tx1"/>
                </a:solidFill>
              </a:rPr>
              <a:t>Когорта 5</a:t>
            </a:r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25443" y="1049079"/>
            <a:ext cx="1600200" cy="195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>
                <a:solidFill>
                  <a:schemeClr val="tx1"/>
                </a:solidFill>
              </a:rPr>
              <a:t>Инвазивный рак шейки матки</a:t>
            </a:r>
            <a:endParaRPr lang="en-US" sz="70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123649" y="1084156"/>
            <a:ext cx="1600200" cy="195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>
                <a:solidFill>
                  <a:schemeClr val="tx1"/>
                </a:solidFill>
              </a:rPr>
              <a:t>ЦИН3</a:t>
            </a:r>
            <a:endParaRPr lang="en-US" sz="70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 rot="16199998">
            <a:off x="-783372" y="2176372"/>
            <a:ext cx="2691347" cy="264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>
                <a:solidFill>
                  <a:schemeClr val="tx1"/>
                </a:solidFill>
              </a:rPr>
              <a:t>Кумулятивная заболеваемость на 100,000 женщин (95% ДИ)</a:t>
            </a: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 rot="16199998">
            <a:off x="3410630" y="2185333"/>
            <a:ext cx="2691346" cy="264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>
                <a:solidFill>
                  <a:schemeClr val="tx1"/>
                </a:solidFill>
              </a:rPr>
              <a:t>Кумулятивная заболеваемость на 100,000 женщин (95% ДИ)</a:t>
            </a: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045942" y="3687490"/>
            <a:ext cx="855477" cy="195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>
                <a:solidFill>
                  <a:schemeClr val="tx1"/>
                </a:solidFill>
              </a:rPr>
              <a:t>Возраст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176946" y="3662206"/>
            <a:ext cx="855477" cy="195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>
                <a:solidFill>
                  <a:schemeClr val="tx1"/>
                </a:solidFill>
              </a:rPr>
              <a:t>Возраст</a:t>
            </a:r>
            <a:endParaRPr lang="en-US" sz="1100">
              <a:solidFill>
                <a:schemeClr val="tx1"/>
              </a:solidFill>
            </a:endParaRPr>
          </a:p>
        </p:txBody>
      </p:sp>
      <p:graphicFrame>
        <p:nvGraphicFramePr>
          <p:cNvPr id="21" name="Table 22"/>
          <p:cNvGraphicFramePr>
            <a:graphicFrameLocks xmlns:a="http://schemas.openxmlformats.org/drawingml/2006/main" noGrp="1"/>
          </p:cNvGraphicFramePr>
          <p:nvPr/>
        </p:nvGraphicFramePr>
        <p:xfrm>
          <a:off x="884440" y="3929030"/>
          <a:ext cx="10717199" cy="2982027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5552171"/>
                <a:gridCol w="2582514"/>
                <a:gridCol w="2582514"/>
              </a:tblGrid>
              <a:tr h="629539">
                <a:tc rowSpan="2">
                  <a:txBody>
                    <a:bodyPr/>
                    <a:p>
                      <a:pPr>
                        <a:defRPr/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Когорты</a:t>
                      </a:r>
                      <a:endParaRPr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Рак шейки матки</a:t>
                      </a:r>
                      <a:endParaRPr sz="16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ЦИН 3</a:t>
                      </a:r>
                      <a:endParaRPr sz="1600" b="1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defRPr/>
                      </a:pPr>
                      <a:endParaRPr lang="en-US" sz="1600" b="1"/>
                    </a:p>
                  </a:txBody>
                  <a:tcPr/>
                </a:tc>
              </a:tr>
              <a:tr h="364470">
                <a:tc vMerge="1"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20-24,5 года</a:t>
                      </a:r>
                      <a:endParaRPr lang="en-US" sz="1600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20-24,5 года</a:t>
                      </a:r>
                      <a:endParaRPr lang="en-US" sz="1600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4470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4: не вакцинированные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1.8</a:t>
                      </a:r>
                      <a:r>
                        <a:rPr lang="en-US" sz="16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(37)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6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29.9 (629)</a:t>
                      </a:r>
                      <a:endParaRPr/>
                    </a:p>
                  </a:txBody>
                  <a:tcPr/>
                </a:tc>
              </a:tr>
              <a:tr h="364470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5: вакцинация </a:t>
                      </a: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предложена в возрасте 16-18 лет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6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1.0 (47)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6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15.9 (755)</a:t>
                      </a:r>
                      <a:endParaRPr/>
                    </a:p>
                  </a:txBody>
                  <a:tcPr/>
                </a:tc>
              </a:tr>
              <a:tr h="629539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6: вакцинация предложена в возрасте 14-16 лет</a:t>
                      </a:r>
                      <a:endParaRPr/>
                    </a:p>
                    <a:p>
                      <a:pPr>
                        <a:defRPr/>
                      </a:pPr>
                      <a:endPara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6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0.7 (21)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6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6.3 (188)</a:t>
                      </a:r>
                      <a:endParaRPr/>
                    </a:p>
                  </a:txBody>
                  <a:tcPr/>
                </a:tc>
              </a:tr>
              <a:tr h="629539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7: вакцинация предложена в возрасте 12-13 лет</a:t>
                      </a:r>
                      <a:endParaRPr/>
                    </a:p>
                    <a:p>
                      <a:pPr>
                        <a:defRPr/>
                      </a:pPr>
                      <a:endPara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6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0.3 (7)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6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2.0 (49)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 bwMode="auto">
          <a:xfrm>
            <a:off x="8842127" y="1746085"/>
            <a:ext cx="3264703" cy="1650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0070C0"/>
                </a:solidFill>
              </a:rPr>
              <a:t>Кумулятивная заболеваемость на 100,000 женщин</a:t>
            </a:r>
            <a:r>
              <a:rPr lang="en-US" sz="1800" b="1">
                <a:solidFill>
                  <a:srgbClr val="0070C0"/>
                </a:solidFill>
              </a:rPr>
              <a:t> (</a:t>
            </a:r>
            <a:r>
              <a:rPr lang="ru-RU" sz="1800" b="1">
                <a:solidFill>
                  <a:srgbClr val="0070C0"/>
                </a:solidFill>
              </a:rPr>
              <a:t>кол-во случаев)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559254" y="6510238"/>
            <a:ext cx="3589091" cy="346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u="sng">
                <a:solidFill>
                  <a:schemeClr val="tx1"/>
                </a:solidFill>
                <a:hlinkClick r:id="rId3" tooltip="https://www.thelancet.com/journals/lancet/article/PIIS0140-6736(21)02178-4/fulltext"/>
              </a:rPr>
              <a:t>Falcaro et al. Lancet 2021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3" name="Стрелка: вверх 12"/>
          <p:cNvSpPr/>
          <p:nvPr/>
        </p:nvSpPr>
        <p:spPr bwMode="auto">
          <a:xfrm>
            <a:off x="3216081" y="4092704"/>
            <a:ext cx="479620" cy="544013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335247" y="235362"/>
            <a:ext cx="9521505" cy="79552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700" b="1">
                <a:solidFill>
                  <a:srgbClr val="C00000"/>
                </a:solidFill>
                <a:ea typeface="Arial Unicode MS"/>
              </a:rPr>
              <a:t>Доказательства эффективности ВПЧ вакцинации : </a:t>
            </a:r>
            <a:br>
              <a:rPr lang="ru-RU" sz="2700" b="1">
                <a:solidFill>
                  <a:srgbClr val="C00000"/>
                </a:solidFill>
                <a:ea typeface="Arial Unicode MS"/>
              </a:rPr>
            </a:br>
            <a:r>
              <a:rPr lang="ru-RU" sz="2700" b="1" u="sng">
                <a:solidFill>
                  <a:srgbClr val="C00000"/>
                </a:solidFill>
                <a:ea typeface="Arial Unicode MS"/>
              </a:rPr>
              <a:t>снижение заболеваемости раком шейки матки</a:t>
            </a:r>
            <a:r>
              <a:rPr lang="ru-RU" sz="2700" b="1">
                <a:solidFill>
                  <a:srgbClr val="C00000"/>
                </a:solidFill>
                <a:ea typeface="Arial Unicode MS"/>
              </a:rPr>
              <a:t>, Финляндия</a:t>
            </a:r>
            <a:br>
              <a:rPr lang="ru-RU" sz="3200" b="1">
                <a:solidFill>
                  <a:srgbClr val="00558E"/>
                </a:solidFill>
                <a:ea typeface="Arial Unicode MS"/>
              </a:rPr>
            </a:br>
            <a:endParaRPr lang="en-US" sz="320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25111" y="6396629"/>
            <a:ext cx="11291020" cy="4575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914377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37424A"/>
                </a:solidFill>
                <a:ea typeface="MS PGothic"/>
                <a:cs typeface="Segoe UI"/>
              </a:rPr>
              <a:t>.</a:t>
            </a:r>
            <a:endParaRPr lang="en-US" sz="1200" baseline="30000">
              <a:solidFill>
                <a:srgbClr val="37424A"/>
              </a:solidFill>
              <a:ea typeface="MS PGothic"/>
              <a:cs typeface="Segoe UI"/>
            </a:endParaRPr>
          </a:p>
          <a:p>
            <a:pPr lvl="0"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37424A"/>
                </a:solidFill>
              </a:rPr>
              <a:t>Luostarinen</a:t>
            </a:r>
            <a:r>
              <a:rPr lang="en-US" sz="1200">
                <a:solidFill>
                  <a:srgbClr val="37424A"/>
                </a:solidFill>
                <a:ea typeface="MS PGothic"/>
                <a:cs typeface="Segoe UI"/>
              </a:rPr>
              <a:t> T et al. </a:t>
            </a:r>
            <a:r>
              <a:rPr lang="en-US" sz="1200" i="1">
                <a:solidFill>
                  <a:srgbClr val="37424A"/>
                </a:solidFill>
                <a:ea typeface="MS PGothic"/>
                <a:cs typeface="Segoe UI"/>
              </a:rPr>
              <a:t>Int J Cancer</a:t>
            </a:r>
            <a:r>
              <a:rPr lang="en-US" sz="1200">
                <a:solidFill>
                  <a:srgbClr val="37424A"/>
                </a:solidFill>
                <a:ea typeface="MS PGothic"/>
                <a:cs typeface="Segoe UI"/>
              </a:rPr>
              <a:t>. 2018;142:2186–2187. </a:t>
            </a:r>
            <a:endParaRPr lang="pt-BR" sz="1200">
              <a:solidFill>
                <a:srgbClr val="37424A"/>
              </a:solidFill>
              <a:ea typeface="MS PGothic"/>
              <a:cs typeface="Segoe UI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70190" y="1138142"/>
            <a:ext cx="7614794" cy="5044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ru-RU" sz="2000" b="1">
                <a:solidFill>
                  <a:schemeClr val="accent2">
                    <a:lumMod val="50000"/>
                  </a:schemeClr>
                </a:solidFill>
                <a:latin typeface="+mn-lt"/>
              </a:rPr>
              <a:t>Заболеваемость ВПЧ-ассоциированным раком у женщин, </a:t>
            </a:r>
            <a:endParaRPr/>
          </a:p>
          <a:p>
            <a:pPr lvl="0" algn="ctr">
              <a:defRPr/>
            </a:pPr>
            <a:r>
              <a:rPr lang="ru-RU" sz="2000" b="1">
                <a:solidFill>
                  <a:schemeClr val="accent2">
                    <a:lumMod val="50000"/>
                  </a:schemeClr>
                </a:solidFill>
                <a:latin typeface="+mn-lt"/>
              </a:rPr>
              <a:t>привитых в возрасте 14-17 лет, и не привитых женщин</a:t>
            </a:r>
            <a:endParaRPr lang="en-US" sz="2000" b="1" baseline="30000">
              <a:solidFill>
                <a:schemeClr val="accent2">
                  <a:lumMod val="50000"/>
                </a:schemeClr>
              </a:solidFill>
              <a:latin typeface="Arial Narrow"/>
              <a:cs typeface="Arial"/>
            </a:endParaRPr>
          </a:p>
        </p:txBody>
      </p:sp>
      <p:graphicFrame>
        <p:nvGraphicFramePr>
          <p:cNvPr id="14" name="Table 13"/>
          <p:cNvGraphicFramePr>
            <a:graphicFrameLocks xmlns:a="http://schemas.openxmlformats.org/drawingml/2006/main" noGrp="1"/>
          </p:cNvGraphicFramePr>
          <p:nvPr/>
        </p:nvGraphicFramePr>
        <p:xfrm>
          <a:off x="245599" y="1871331"/>
          <a:ext cx="7943275" cy="4142053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1784261"/>
                <a:gridCol w="1152866"/>
                <a:gridCol w="446607"/>
                <a:gridCol w="1121709"/>
                <a:gridCol w="1246343"/>
                <a:gridCol w="592013"/>
                <a:gridCol w="1599475"/>
              </a:tblGrid>
              <a:tr h="892936">
                <a:tc rowSpan="2">
                  <a:txBody>
                    <a:bodyPr/>
                    <a:p>
                      <a:pPr algn="ctr">
                        <a:defRPr/>
                      </a:pPr>
                      <a:r>
                        <a:rPr lang="ru-RU" sz="1500">
                          <a:highlight>
                            <a:srgbClr val="000000"/>
                          </a:highlight>
                        </a:rPr>
                        <a:t>Рак, вызванный ВПЧ</a:t>
                      </a:r>
                      <a:endParaRPr sz="1500">
                        <a:highlight>
                          <a:srgbClr val="000000"/>
                        </a:highlight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p>
                      <a:pPr algn="ctr">
                        <a:defRPr/>
                      </a:pPr>
                      <a:r>
                        <a:rPr lang="ru-RU" sz="1500">
                          <a:highlight>
                            <a:srgbClr val="000000"/>
                          </a:highlight>
                        </a:rPr>
                        <a:t>Женщины, привитые против ВПЧ</a:t>
                      </a:r>
                      <a:endParaRPr sz="1500">
                        <a:highlight>
                          <a:srgbClr val="000000"/>
                        </a:highlight>
                      </a:endParaRPr>
                    </a:p>
                    <a:p>
                      <a:pPr algn="ctr">
                        <a:defRPr/>
                      </a:pPr>
                      <a:r>
                        <a:rPr lang="en-US" sz="1500">
                          <a:highlight>
                            <a:srgbClr val="000000"/>
                          </a:highlight>
                        </a:rPr>
                        <a:t>(n=9,529)</a:t>
                      </a:r>
                      <a:endParaRPr sz="1500">
                        <a:highlight>
                          <a:srgbClr val="000000"/>
                        </a:highlight>
                      </a:endParaRPr>
                    </a:p>
                  </a:txBody>
                  <a:tcPr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3">
                  <a:txBody>
                    <a:bodyPr/>
                    <a:p>
                      <a:pPr algn="ctr">
                        <a:defRPr/>
                      </a:pPr>
                      <a:r>
                        <a:rPr lang="ru-RU" sz="1500">
                          <a:highlight>
                            <a:srgbClr val="000000"/>
                          </a:highlight>
                        </a:rPr>
                        <a:t>Женщины, не привитые против ВПЧ</a:t>
                      </a:r>
                      <a:endParaRPr sz="1500">
                        <a:highlight>
                          <a:srgbClr val="000000"/>
                        </a:highlight>
                      </a:endParaRPr>
                    </a:p>
                    <a:p>
                      <a:pPr algn="ctr">
                        <a:defRPr/>
                      </a:pPr>
                      <a:r>
                        <a:rPr lang="en-US" sz="1500">
                          <a:highlight>
                            <a:srgbClr val="000000"/>
                          </a:highlight>
                        </a:rPr>
                        <a:t>(n=17,838)</a:t>
                      </a:r>
                      <a:endParaRPr>
                        <a:highlight>
                          <a:srgbClr val="000000"/>
                        </a:highlight>
                      </a:endParaRPr>
                    </a:p>
                  </a:txBody>
                  <a:tcPr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630308">
                <a:tc vMerge="1">
                  <a:txBody>
                    <a:bodyPr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500" b="0">
                          <a:solidFill>
                            <a:schemeClr val="bg1"/>
                          </a:solidFill>
                        </a:rPr>
                        <a:t>Человеко-лет</a:t>
                      </a:r>
                      <a:endParaRPr sz="15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77C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500" b="0">
                          <a:solidFill>
                            <a:schemeClr val="bg1"/>
                          </a:solidFill>
                        </a:rPr>
                        <a:t>n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77C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500" b="0">
                          <a:solidFill>
                            <a:schemeClr val="bg1"/>
                          </a:solidFill>
                        </a:rPr>
                        <a:t>Частота</a:t>
                      </a:r>
                      <a:r>
                        <a:rPr lang="en-US" sz="1500" b="0">
                          <a:solidFill>
                            <a:schemeClr val="bg1"/>
                          </a:solidFill>
                        </a:rPr>
                        <a:t> (95% </a:t>
                      </a:r>
                      <a:r>
                        <a:rPr lang="ru-RU" sz="1500" b="0">
                          <a:solidFill>
                            <a:schemeClr val="bg1"/>
                          </a:solidFill>
                        </a:rPr>
                        <a:t>ДИ</a:t>
                      </a:r>
                      <a:r>
                        <a:rPr lang="en-US" sz="1500" b="0">
                          <a:solidFill>
                            <a:schemeClr val="bg1"/>
                          </a:solidFill>
                        </a:rPr>
                        <a:t>)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77C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500" b="0">
                          <a:solidFill>
                            <a:schemeClr val="bg1"/>
                          </a:solidFill>
                        </a:rPr>
                        <a:t>Человеко-лет</a:t>
                      </a:r>
                      <a:endParaRPr sz="15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77C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500" b="0">
                          <a:solidFill>
                            <a:schemeClr val="bg1"/>
                          </a:solidFill>
                        </a:rPr>
                        <a:t>n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77C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500" b="0">
                          <a:solidFill>
                            <a:schemeClr val="bg1"/>
                          </a:solidFill>
                        </a:rPr>
                        <a:t>Частота</a:t>
                      </a:r>
                      <a:r>
                        <a:rPr lang="en-US" sz="1500" b="0">
                          <a:solidFill>
                            <a:schemeClr val="bg1"/>
                          </a:solidFill>
                        </a:rPr>
                        <a:t> (95% </a:t>
                      </a:r>
                      <a:r>
                        <a:rPr lang="ru-RU" sz="1500" b="0">
                          <a:solidFill>
                            <a:schemeClr val="bg1"/>
                          </a:solidFill>
                        </a:rPr>
                        <a:t>ДИ</a:t>
                      </a:r>
                      <a:r>
                        <a:rPr lang="en-US" sz="1500" b="0">
                          <a:solidFill>
                            <a:schemeClr val="bg1"/>
                          </a:solidFill>
                        </a:rPr>
                        <a:t>)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77C"/>
                    </a:solidFill>
                  </a:tcPr>
                </a:tc>
              </a:tr>
              <a:tr h="45273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Рак шейки матки</a:t>
                      </a:r>
                      <a:endParaRPr lang="en-US" sz="15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65</a:t>
                      </a:r>
                      <a:r>
                        <a:rPr lang="ru-RU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656</a:t>
                      </a:r>
                      <a:endParaRPr lang="en-US" sz="15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–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124</a:t>
                      </a:r>
                      <a:r>
                        <a:rPr lang="ru-RU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245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</a:t>
                      </a:r>
                      <a:r>
                        <a:rPr lang="ru-RU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 (3</a:t>
                      </a:r>
                      <a:r>
                        <a:rPr lang="ru-RU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ru-RU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;</a:t>
                      </a: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1</a:t>
                      </a:r>
                      <a:r>
                        <a:rPr lang="ru-RU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3)</a:t>
                      </a:r>
                      <a:endParaRPr/>
                    </a:p>
                  </a:txBody>
                  <a:tcPr/>
                </a:tc>
              </a:tr>
              <a:tr h="45273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Рак вульвы</a:t>
                      </a:r>
                      <a:endParaRPr lang="en-US" sz="15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65</a:t>
                      </a:r>
                      <a:r>
                        <a:rPr lang="ru-RU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656</a:t>
                      </a:r>
                      <a:endParaRPr lang="en-US" sz="15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–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124</a:t>
                      </a:r>
                      <a:r>
                        <a:rPr lang="ru-RU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245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</a:t>
                      </a:r>
                      <a:r>
                        <a:rPr lang="ru-RU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 (0</a:t>
                      </a:r>
                      <a:r>
                        <a:rPr lang="ru-RU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ru-RU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;</a:t>
                      </a: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5</a:t>
                      </a:r>
                      <a:r>
                        <a:rPr lang="ru-RU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7)</a:t>
                      </a:r>
                      <a:endParaRPr/>
                    </a:p>
                  </a:txBody>
                  <a:tcPr/>
                </a:tc>
              </a:tr>
              <a:tr h="45273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Рак ротоглотки</a:t>
                      </a:r>
                      <a:endParaRPr lang="en-US" sz="15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65</a:t>
                      </a:r>
                      <a:r>
                        <a:rPr lang="ru-RU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656</a:t>
                      </a:r>
                      <a:endParaRPr lang="en-US" sz="15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–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124</a:t>
                      </a:r>
                      <a:r>
                        <a:rPr lang="ru-RU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245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</a:t>
                      </a:r>
                      <a:r>
                        <a:rPr lang="ru-RU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 (0</a:t>
                      </a:r>
                      <a:r>
                        <a:rPr lang="ru-RU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ru-RU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;</a:t>
                      </a: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5</a:t>
                      </a:r>
                      <a:r>
                        <a:rPr lang="ru-RU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7)</a:t>
                      </a:r>
                      <a:endParaRPr/>
                    </a:p>
                  </a:txBody>
                  <a:tcPr/>
                </a:tc>
              </a:tr>
              <a:tr h="630308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Вагинальный, анальный рак</a:t>
                      </a:r>
                      <a:endParaRPr lang="en-US" sz="15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65</a:t>
                      </a:r>
                      <a:r>
                        <a:rPr lang="ru-RU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656</a:t>
                      </a:r>
                      <a:endParaRPr lang="en-US" sz="15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–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124</a:t>
                      </a:r>
                      <a:r>
                        <a:rPr lang="ru-RU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245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5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–</a:t>
                      </a:r>
                      <a:endParaRPr/>
                    </a:p>
                  </a:txBody>
                  <a:tcPr/>
                </a:tc>
              </a:tr>
              <a:tr h="630308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500" b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Все виды рака, вызванные ВПЧ</a:t>
                      </a:r>
                      <a:endParaRPr lang="en-US" sz="1500" b="1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500" b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65</a:t>
                      </a:r>
                      <a:r>
                        <a:rPr lang="ru-RU" sz="1500" b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500" b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656</a:t>
                      </a:r>
                      <a:endParaRPr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500" b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</a:t>
                      </a:r>
                      <a:endParaRPr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500" b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–</a:t>
                      </a:r>
                      <a:endParaRPr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500" b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124</a:t>
                      </a:r>
                      <a:r>
                        <a:rPr lang="ru-RU" sz="1500" b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500" b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245</a:t>
                      </a:r>
                      <a:endParaRPr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500" b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lang="en-US" sz="1500" b="1" baseline="300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</a:t>
                      </a:r>
                      <a:endParaRPr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500" b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ru-RU" sz="1500" b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sz="1500" b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 (4</a:t>
                      </a:r>
                      <a:r>
                        <a:rPr lang="ru-RU" sz="1500" b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sz="1500" b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ru-RU" sz="1500" b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;</a:t>
                      </a:r>
                      <a:r>
                        <a:rPr lang="en-US" sz="1500" b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15)</a:t>
                      </a:r>
                      <a:endParaRPr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8318156" y="1333071"/>
            <a:ext cx="3704373" cy="1844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000" b="1">
                <a:solidFill>
                  <a:schemeClr val="accent2">
                    <a:lumMod val="50000"/>
                  </a:schemeClr>
                </a:solidFill>
                <a:latin typeface="+mj-lt"/>
                <a:cs typeface="Arial"/>
              </a:rPr>
              <a:t>Пассивное исследование </a:t>
            </a:r>
            <a:endParaRPr/>
          </a:p>
          <a:p>
            <a:pPr algn="ctr">
              <a:spcBef>
                <a:spcPts val="600"/>
              </a:spcBef>
              <a:defRPr/>
            </a:pPr>
            <a:r>
              <a:rPr lang="ru-RU" sz="2000" b="1">
                <a:solidFill>
                  <a:schemeClr val="accent2">
                    <a:lumMod val="50000"/>
                  </a:schemeClr>
                </a:solidFill>
                <a:latin typeface="+mj-lt"/>
                <a:cs typeface="Arial"/>
              </a:rPr>
              <a:t>по долгосрочному наблюдению </a:t>
            </a:r>
            <a:endParaRPr/>
          </a:p>
          <a:p>
            <a:pPr algn="ctr">
              <a:spcBef>
                <a:spcPts val="600"/>
              </a:spcBef>
              <a:defRPr/>
            </a:pPr>
            <a:r>
              <a:rPr lang="ru-RU" sz="2000" b="1">
                <a:solidFill>
                  <a:schemeClr val="accent2">
                    <a:lumMod val="50000"/>
                  </a:schemeClr>
                </a:solidFill>
                <a:latin typeface="+mj-lt"/>
                <a:cs typeface="Arial"/>
              </a:rPr>
              <a:t>в течение 7 лет: </a:t>
            </a:r>
            <a:endParaRPr/>
          </a:p>
          <a:p>
            <a:pPr algn="ctr">
              <a:spcBef>
                <a:spcPts val="600"/>
              </a:spcBef>
              <a:defRPr/>
            </a:pPr>
            <a:r>
              <a:rPr lang="ru-RU" sz="2000" b="1">
                <a:solidFill>
                  <a:schemeClr val="accent2">
                    <a:lumMod val="50000"/>
                  </a:schemeClr>
                </a:solidFill>
                <a:latin typeface="+mj-lt"/>
                <a:cs typeface="Arial"/>
              </a:rPr>
              <a:t>9 529 привитых и 17 838 непривитых</a:t>
            </a:r>
            <a:endParaRPr lang="en-GB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441201" y="3790951"/>
            <a:ext cx="3505199" cy="1478918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/>
          </a:gra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solidFill>
                  <a:srgbClr val="FF0000"/>
                </a:solidFill>
                <a:latin typeface="BlinkMacSystemFont"/>
              </a:rPr>
              <a:t>Нет случаев рака шейки матки среди привитых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168876" y="6013383"/>
            <a:ext cx="6097078" cy="823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solidFill>
                  <a:srgbClr val="37424A"/>
                </a:solidFill>
                <a:ea typeface="MS PGothic"/>
                <a:cs typeface="Segoe UI"/>
              </a:rPr>
              <a:t>1</a:t>
            </a:r>
            <a:r>
              <a:rPr lang="ru-RU" sz="1600" b="1">
                <a:solidFill>
                  <a:srgbClr val="37424A"/>
                </a:solidFill>
                <a:ea typeface="MS PGothic"/>
                <a:cs typeface="Segoe UI"/>
              </a:rPr>
              <a:t>0 случаев инвазивного рака </a:t>
            </a:r>
            <a:r>
              <a:rPr lang="en-US" sz="1600" b="1" i="1">
                <a:solidFill>
                  <a:srgbClr val="37424A"/>
                </a:solidFill>
                <a:ea typeface="MS PGothic"/>
                <a:cs typeface="Segoe UI"/>
              </a:rPr>
              <a:t>a priori</a:t>
            </a:r>
            <a:r>
              <a:rPr lang="en-US" sz="1600" b="1">
                <a:solidFill>
                  <a:srgbClr val="37424A"/>
                </a:solidFill>
                <a:ea typeface="MS PGothic"/>
                <a:cs typeface="Segoe UI"/>
              </a:rPr>
              <a:t> </a:t>
            </a:r>
            <a:r>
              <a:rPr lang="ru-RU" sz="1600" b="1">
                <a:solidFill>
                  <a:srgbClr val="37424A"/>
                </a:solidFill>
                <a:ea typeface="MS PGothic"/>
                <a:cs typeface="Segoe UI"/>
              </a:rPr>
              <a:t>установленных как рак, вызванный ВПЧ</a:t>
            </a:r>
            <a:r>
              <a:rPr lang="en-US" sz="1600" b="1">
                <a:solidFill>
                  <a:srgbClr val="37424A"/>
                </a:solidFill>
                <a:ea typeface="MS PGothic"/>
                <a:cs typeface="Segoe UI"/>
              </a:rPr>
              <a:t>: 8 </a:t>
            </a:r>
            <a:r>
              <a:rPr lang="ru-RU" sz="1600" b="1">
                <a:solidFill>
                  <a:srgbClr val="37424A"/>
                </a:solidFill>
                <a:ea typeface="MS PGothic"/>
                <a:cs typeface="Segoe UI"/>
              </a:rPr>
              <a:t>случаев РШМ, 1 – ротоглотки и 1 – рак вульв</a:t>
            </a:r>
            <a:r>
              <a:rPr lang="ru-RU" sz="1600">
                <a:solidFill>
                  <a:srgbClr val="37424A"/>
                </a:solidFill>
                <a:ea typeface="MS PGothic"/>
                <a:cs typeface="Segoe UI"/>
              </a:rPr>
              <a:t>ы</a:t>
            </a:r>
            <a:endParaRPr lang="ru-RU" sz="16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7666" y="3042409"/>
            <a:ext cx="8596668" cy="132080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b="1">
                <a:solidFill>
                  <a:srgbClr val="C00000"/>
                </a:solidFill>
              </a:rPr>
              <a:t>4. Вакцинация против ВПЧ-инфекции в глобальном масштабе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3825" y="152400"/>
            <a:ext cx="4572000" cy="25717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 flipH="0" flipV="0">
            <a:off x="685800" y="113008"/>
            <a:ext cx="11190138" cy="481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C00000"/>
                </a:solidFill>
              </a:rPr>
              <a:t>Рекомендации ВОЗ по внедрению вакцинации против ВПЧ?</a:t>
            </a:r>
            <a:endParaRPr/>
          </a:p>
          <a:p>
            <a:pPr>
              <a:defRPr/>
            </a:pPr>
            <a:endParaRPr lang="ru-RU" sz="2400" b="1"/>
          </a:p>
          <a:p>
            <a:pPr>
              <a:defRPr/>
            </a:pPr>
            <a:endParaRPr lang="ru-RU" sz="2400" b="1"/>
          </a:p>
          <a:p>
            <a:pPr algn="just">
              <a:defRPr/>
            </a:pPr>
            <a:r>
              <a:rPr lang="ru-RU" sz="2400" b="1"/>
              <a:t>	Когда программа вакцинации впервые применяется в стране, рекомендуется предложить вакцинацию всем девочкам в возрасте от 9 до 14 лет, начав с одной возрастной когорты (например, 11 лет) для обеспечения устойчивого администрирования прививочного процесса. </a:t>
            </a:r>
            <a:endParaRPr/>
          </a:p>
          <a:p>
            <a:pPr algn="just">
              <a:defRPr/>
            </a:pPr>
            <a:endParaRPr lang="ru-RU" sz="2400" b="1"/>
          </a:p>
          <a:p>
            <a:pPr algn="just">
              <a:defRPr/>
            </a:pPr>
            <a:r>
              <a:rPr lang="ru-RU" sz="2400" b="1"/>
              <a:t>	Также существуют программы вакцинации, когда вакцинация проводится постепенно всем лицам женского пола в возрасте до 26 лет и даже старше. Отдельные страны также рекомендуют иммунизацию мальчиков и юношей.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118605" y="88083"/>
            <a:ext cx="11506775" cy="1058144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 algn="ctr">
              <a:defRPr/>
            </a:pPr>
            <a:r>
              <a:rPr lang="ru-RU" sz="3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Вирус папилломы человека (ВПЧ)</a:t>
            </a:r>
            <a:br>
              <a:rPr lang="en-US" sz="3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3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H</a:t>
            </a:r>
            <a:r>
              <a:rPr lang="en-US" sz="3600" b="1" i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uman papillomavirus (HPV)</a:t>
            </a:r>
            <a:endParaRPr sz="3600" b="1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Прямоугольник: скругленные углы 2"/>
          <p:cNvSpPr/>
          <p:nvPr/>
        </p:nvSpPr>
        <p:spPr bwMode="auto">
          <a:xfrm flipH="0" flipV="0">
            <a:off x="1252006" y="1146228"/>
            <a:ext cx="10575038" cy="1826249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/>
          </a:gradFill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/>
              <a:buChar char="•"/>
              <a:defRPr/>
            </a:pPr>
            <a:endParaRPr lang="ru-RU" sz="2000" b="1">
              <a:solidFill>
                <a:schemeClr val="tx1"/>
              </a:solidFill>
            </a:endParaRPr>
          </a:p>
          <a:p>
            <a:pPr marL="285750" indent="-285750" algn="ctr">
              <a:buFont typeface="Arial"/>
              <a:buChar char="•"/>
              <a:defRPr/>
            </a:pPr>
            <a:endParaRPr lang="ru-RU" sz="2000" b="1">
              <a:solidFill>
                <a:schemeClr val="tx1"/>
              </a:solidFill>
            </a:endParaRPr>
          </a:p>
          <a:p>
            <a:pPr marL="285750" indent="-285750" algn="ctr">
              <a:buFont typeface="Arial"/>
              <a:buChar char="•"/>
              <a:defRPr/>
            </a:pP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ДНК-вирус.</a:t>
            </a:r>
            <a:endParaRPr b="1">
              <a:latin typeface="Times New Roman"/>
              <a:cs typeface="Times New Roman"/>
            </a:endParaRPr>
          </a:p>
          <a:p>
            <a:pPr marL="285750" indent="-285750" algn="ctr">
              <a:buFont typeface="Arial"/>
              <a:buChar char="•"/>
              <a:defRPr/>
            </a:pP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Геном ВПЧ кодируют</a:t>
            </a: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b="1">
              <a:latin typeface="Times New Roman"/>
              <a:cs typeface="Times New Roman"/>
            </a:endParaRPr>
          </a:p>
          <a:p>
            <a:pPr marL="285750" indent="-285750" algn="ctr">
              <a:buFont typeface="Arial"/>
              <a:buChar char="•"/>
              <a:defRPr/>
            </a:pP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7 </a:t>
            </a:r>
            <a:r>
              <a:rPr lang="en-US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E-</a:t>
            </a: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белков (</a:t>
            </a:r>
            <a:r>
              <a:rPr lang="en-US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Early</a:t>
            </a: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– ранних), ответственных за репликацию вируса;</a:t>
            </a:r>
            <a:endParaRPr b="1">
              <a:latin typeface="Times New Roman"/>
              <a:cs typeface="Times New Roman"/>
            </a:endParaRPr>
          </a:p>
          <a:p>
            <a:pPr marL="285750" indent="-285750" algn="ctr">
              <a:buFont typeface="Arial"/>
              <a:buChar char="•"/>
              <a:defRPr/>
            </a:pP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 </a:t>
            </a:r>
            <a:r>
              <a:rPr lang="en-US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-белков</a:t>
            </a:r>
            <a:r>
              <a:rPr lang="en-US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(Late</a:t>
            </a: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- поздних</a:t>
            </a:r>
            <a:r>
              <a:rPr lang="en-US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en-US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L1 </a:t>
            </a: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en-US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L2</a:t>
            </a: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en-US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b="1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являющихся структурными (</a:t>
            </a: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капсидными</a:t>
            </a: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 белками вируса.</a:t>
            </a:r>
            <a:endParaRPr b="1">
              <a:latin typeface="Times New Roman"/>
              <a:cs typeface="Times New Roman"/>
            </a:endParaRPr>
          </a:p>
          <a:p>
            <a:pPr algn="ctr">
              <a:defRPr/>
            </a:pPr>
            <a:endParaRPr sz="20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85750" indent="-285750" algn="ctr">
              <a:buFont typeface="Arial"/>
              <a:buChar char="•"/>
              <a:defRPr/>
            </a:pPr>
            <a:endParaRPr b="1">
              <a:latin typeface="Times New Roman"/>
              <a:cs typeface="Times New Roman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 bwMode="auto">
          <a:xfrm flipH="0" flipV="0">
            <a:off x="3521059" y="2896362"/>
            <a:ext cx="8236051" cy="1975537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/>
          </a:gradFill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/>
              <a:buChar char="•"/>
              <a:defRPr/>
            </a:pPr>
            <a:endParaRPr lang="ru-RU" sz="2000" b="1">
              <a:solidFill>
                <a:schemeClr val="tx1"/>
              </a:solidFill>
            </a:endParaRPr>
          </a:p>
          <a:p>
            <a:pPr marL="285750" indent="-285750" algn="ctr">
              <a:buFont typeface="Arial"/>
              <a:buChar char="•"/>
              <a:defRPr/>
            </a:pPr>
            <a:endParaRPr lang="ru-RU" sz="2000" b="1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</a:rPr>
              <a:t>Более 200 типов ВПЧ </a:t>
            </a:r>
            <a:r>
              <a:rPr lang="ru-RU" sz="2000">
                <a:solidFill>
                  <a:schemeClr val="tx1"/>
                </a:solidFill>
              </a:rPr>
              <a:t>объединенных </a:t>
            </a:r>
            <a:endParaRPr/>
          </a:p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5 филогенетических родов</a:t>
            </a:r>
            <a:r>
              <a:rPr lang="ru-RU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Род Альфа </a:t>
            </a:r>
            <a:r>
              <a:rPr lang="ru-RU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содержит типы ВПЧ, </a:t>
            </a:r>
            <a:endParaRPr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тропные</a:t>
            </a:r>
            <a:r>
              <a:rPr lang="ru-RU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как к эпителию кожи, так и слизистых оболочек. </a:t>
            </a:r>
            <a:endParaRPr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Около </a:t>
            </a: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30-40 типов ВПЧ </a:t>
            </a:r>
            <a:r>
              <a:rPr lang="ru-RU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способны инфицировать </a:t>
            </a:r>
            <a:endParaRPr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слизистые оболочки </a:t>
            </a: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аногенитальной</a:t>
            </a: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области</a:t>
            </a:r>
            <a:r>
              <a:rPr lang="ru-RU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  <a:p>
            <a:pPr algn="ctr">
              <a:defRPr/>
            </a:pPr>
            <a:endParaRPr lang="ru-RU" sz="2000">
              <a:solidFill>
                <a:schemeClr val="tx1"/>
              </a:solidFill>
            </a:endParaRPr>
          </a:p>
          <a:p>
            <a:pPr marL="285750" indent="-285750" algn="ctr">
              <a:buFont typeface="Arial"/>
              <a:buChar char="•"/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8291118" y="6246694"/>
            <a:ext cx="3901600" cy="51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1400" i="1">
                <a:solidFill>
                  <a:schemeClr val="tx2">
                    <a:lumMod val="75000"/>
                  </a:schemeClr>
                </a:solidFill>
              </a:rPr>
              <a:t>Стома И.О., Эпидемиология и вакцинация </a:t>
            </a:r>
            <a:endParaRPr/>
          </a:p>
          <a:p>
            <a:pPr algn="r">
              <a:defRPr/>
            </a:pPr>
            <a:r>
              <a:rPr lang="ru-RU" sz="1400" i="1">
                <a:solidFill>
                  <a:schemeClr val="tx2">
                    <a:lumMod val="75000"/>
                  </a:schemeClr>
                </a:solidFill>
              </a:rPr>
              <a:t>/ Гомель : </a:t>
            </a:r>
            <a:r>
              <a:rPr lang="ru-RU" sz="1400" i="1">
                <a:solidFill>
                  <a:schemeClr val="tx2">
                    <a:lumMod val="75000"/>
                  </a:schemeClr>
                </a:solidFill>
              </a:rPr>
              <a:t>ГомГМУ</a:t>
            </a:r>
            <a:r>
              <a:rPr lang="ru-RU" sz="1400" i="1">
                <a:solidFill>
                  <a:schemeClr val="tx2">
                    <a:lumMod val="75000"/>
                  </a:schemeClr>
                </a:solidFill>
              </a:rPr>
              <a:t>, 2022.- 480 с. </a:t>
            </a:r>
            <a:endParaRPr sz="1400" i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 bwMode="auto">
          <a:xfrm flipH="0" flipV="0">
            <a:off x="194707" y="4810932"/>
            <a:ext cx="9638681" cy="1996138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/>
          </a:gradFill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 группы: </a:t>
            </a:r>
            <a:endParaRPr>
              <a:latin typeface="Times New Roman"/>
              <a:cs typeface="Times New Roman"/>
            </a:endParaRPr>
          </a:p>
          <a:p>
            <a:pPr marL="285750" indent="-285750" algn="ctr">
              <a:buFont typeface="Arial"/>
              <a:buChar char="•"/>
              <a:defRPr/>
            </a:pPr>
            <a:r>
              <a:rPr lang="ru-RU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ирусы </a:t>
            </a: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низкого онкогенного риска</a:t>
            </a: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вызывающие остроконечные кондиломы (наиболее распространенные ВПЧ-6 и -11);</a:t>
            </a:r>
            <a:endParaRPr b="1">
              <a:latin typeface="Times New Roman"/>
              <a:cs typeface="Times New Roman"/>
            </a:endParaRPr>
          </a:p>
          <a:p>
            <a:pPr marL="285750" indent="-285750" algn="ctr">
              <a:buFont typeface="Arial"/>
              <a:buChar char="•"/>
              <a:defRPr/>
            </a:pP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вирусы </a:t>
            </a: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высокого онкогенного риска (</a:t>
            </a: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12 типов), </a:t>
            </a:r>
            <a:endParaRPr b="1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связанные со злокачественными заболеваниями </a:t>
            </a:r>
            <a:endParaRPr b="1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(ВПЧ-16, -18, -31, -33, -35, -39, -45, -51, -52, -57, -58, -59);</a:t>
            </a:r>
            <a:endParaRPr b="1">
              <a:latin typeface="Times New Roman"/>
              <a:cs typeface="Times New Roman"/>
            </a:endParaRPr>
          </a:p>
          <a:p>
            <a:pPr marL="285750" indent="-285750" algn="ctr">
              <a:buFont typeface="Arial"/>
              <a:buChar char="•"/>
              <a:defRPr/>
            </a:pP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13 типов вируса – </a:t>
            </a: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возможно (вероятно) онкогенны</a:t>
            </a: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е. 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471876" y="5676397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8860" y="1487476"/>
            <a:ext cx="8270342" cy="4800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85059" y="570231"/>
            <a:ext cx="8134626" cy="701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/>
              <a:t>Global status of the HPV vaccine introduction into national</a:t>
            </a:r>
            <a:r>
              <a:rPr lang="ru-RU" sz="2000" b="1"/>
              <a:t> </a:t>
            </a:r>
            <a:r>
              <a:rPr lang="en-US" sz="2000" b="1"/>
              <a:t>immunization programs by year of introduction in 2024</a:t>
            </a:r>
            <a:endParaRPr lang="ru-RU" sz="2000" b="1"/>
          </a:p>
        </p:txBody>
      </p:sp>
      <p:sp>
        <p:nvSpPr>
          <p:cNvPr id="6" name="TextBox 5"/>
          <p:cNvSpPr txBox="1"/>
          <p:nvPr/>
        </p:nvSpPr>
        <p:spPr bwMode="auto">
          <a:xfrm>
            <a:off x="8778029" y="229197"/>
            <a:ext cx="2833443" cy="292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Европейский регион ВОЗ (2022)</a:t>
            </a:r>
            <a:endParaRPr lang="en-US" sz="2000" b="1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5750" indent="-285750" algn="l">
              <a:spcAft>
                <a:spcPts val="600"/>
              </a:spcAft>
              <a:buFont typeface="Wingdings"/>
              <a:buChar char="ü"/>
              <a:defRPr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45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ru-RU">
                <a:solidFill>
                  <a:schemeClr val="tx1"/>
                </a:solidFill>
              </a:rPr>
              <a:t>стран внедрили вакцинацию против ВПЧ</a:t>
            </a:r>
            <a:endParaRPr lang="en-US">
              <a:solidFill>
                <a:schemeClr val="tx1"/>
              </a:solidFill>
            </a:endParaRPr>
          </a:p>
          <a:p>
            <a:pPr marL="285750" lvl="2" indent="-285750" algn="l">
              <a:spcAft>
                <a:spcPts val="600"/>
              </a:spcAft>
              <a:buFont typeface="Wingdings"/>
              <a:buChar char="ü"/>
              <a:defRPr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~ 5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%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>
                <a:solidFill>
                  <a:schemeClr val="tx1"/>
                </a:solidFill>
              </a:rPr>
              <a:t>от общей численности девочек</a:t>
            </a:r>
            <a:endParaRPr lang="en-US">
              <a:solidFill>
                <a:schemeClr val="tx1"/>
              </a:solidFill>
            </a:endParaRPr>
          </a:p>
          <a:p>
            <a:pPr marL="285750" indent="-285750" algn="l">
              <a:buFont typeface="Wingdings"/>
              <a:buChar char="ü"/>
              <a:defRPr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ru-RU">
                <a:solidFill>
                  <a:schemeClr val="tx1"/>
                </a:solidFill>
              </a:rPr>
              <a:t>стран вакцинируют и мальчиков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8601739" y="3393211"/>
            <a:ext cx="3590979" cy="201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/>
              <a:t>Универсальная (</a:t>
            </a:r>
            <a:r>
              <a:rPr lang="ru-RU"/>
              <a:t>гендернонейтральная</a:t>
            </a:r>
            <a:r>
              <a:rPr lang="ru-RU"/>
              <a:t>) тактика вакцинации против ВПЧ-инфекции (Аргентина, Австралия, Канада, Новая Зеландия, США, Великобритания и другие). </a:t>
            </a:r>
            <a:endParaRPr/>
          </a:p>
        </p:txBody>
      </p:sp>
      <p:sp>
        <p:nvSpPr>
          <p:cNvPr id="10" name="TextBox 9"/>
          <p:cNvSpPr txBox="1"/>
          <p:nvPr/>
        </p:nvSpPr>
        <p:spPr bwMode="auto">
          <a:xfrm>
            <a:off x="3189726" y="3212481"/>
            <a:ext cx="8421745" cy="37493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/>
              <a:t>Программа вакцинации против ВПЧ-инфекции внедрена в </a:t>
            </a:r>
            <a:endParaRPr/>
          </a:p>
          <a:p>
            <a:pPr algn="just">
              <a:defRPr/>
            </a:pPr>
            <a:r>
              <a:rPr lang="ru-RU" sz="2400" b="1"/>
              <a:t>Армении, Грузии, Молдове, Туркменистане, Кыргызстане, Узбекистане, Казахстане. </a:t>
            </a:r>
            <a:endParaRPr/>
          </a:p>
          <a:p>
            <a:pPr algn="just">
              <a:defRPr/>
            </a:pPr>
            <a:r>
              <a:rPr lang="ru-RU" sz="2400"/>
              <a:t>Вакцинацию против ВПЧ-инфекции проводят в рамках региональных календарей профилактических прививок </a:t>
            </a:r>
            <a:endParaRPr/>
          </a:p>
          <a:p>
            <a:pPr algn="just">
              <a:defRPr/>
            </a:pPr>
            <a:r>
              <a:rPr lang="ru-RU" sz="2400" b="1"/>
              <a:t>ряд регионов Российской Федерации </a:t>
            </a:r>
            <a:r>
              <a:rPr lang="ru-RU" sz="2400"/>
              <a:t>(г. Москва и Московская область, г. Санкт-Петербург и Ленинградская область, Свердловская область, Новосибирская область, Сахалинская область, республика Алтай и другие). 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3100" y="3664709"/>
            <a:ext cx="10769600" cy="1320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>
                <a:solidFill>
                  <a:srgbClr val="C00000"/>
                </a:solidFill>
              </a:rPr>
              <a:t>5. Вакцинопрофилактика ВПЧ-инфекции </a:t>
            </a:r>
            <a:br>
              <a:rPr lang="ru-RU" b="1">
                <a:solidFill>
                  <a:srgbClr val="C00000"/>
                </a:solidFill>
              </a:rPr>
            </a:br>
            <a:r>
              <a:rPr lang="ru-RU" b="1">
                <a:solidFill>
                  <a:srgbClr val="C00000"/>
                </a:solidFill>
              </a:rPr>
              <a:t>в Республике Беларусь. </a:t>
            </a:r>
            <a:br>
              <a:rPr lang="ru-RU" b="1">
                <a:solidFill>
                  <a:srgbClr val="C00000"/>
                </a:solidFill>
              </a:rPr>
            </a:br>
            <a:r>
              <a:rPr lang="ru-RU" b="1">
                <a:solidFill>
                  <a:srgbClr val="C00000"/>
                </a:solidFill>
              </a:rPr>
              <a:t>Вакцина С</a:t>
            </a:r>
            <a:r>
              <a:rPr lang="en-US" b="1">
                <a:solidFill>
                  <a:srgbClr val="C00000"/>
                </a:solidFill>
              </a:rPr>
              <a:t>ecolin</a:t>
            </a:r>
            <a:r>
              <a:rPr lang="en-US" b="1">
                <a:solidFill>
                  <a:srgbClr val="C00000"/>
                </a:solidFill>
              </a:rPr>
              <a:t>® (</a:t>
            </a:r>
            <a:r>
              <a:rPr lang="ru-RU" b="1">
                <a:solidFill>
                  <a:srgbClr val="C00000"/>
                </a:solidFill>
              </a:rPr>
              <a:t>Цеколин</a:t>
            </a:r>
            <a:r>
              <a:rPr lang="ru-RU" b="1">
                <a:solidFill>
                  <a:srgbClr val="C00000"/>
                </a:solidFill>
              </a:rPr>
              <a:t>).</a:t>
            </a:r>
            <a:br>
              <a:rPr lang="ru-RU" b="1">
                <a:solidFill>
                  <a:schemeClr val="accent2">
                    <a:lumMod val="50000"/>
                  </a:schemeClr>
                </a:solidFill>
              </a:rPr>
            </a:br>
            <a:endParaRPr lang="ru-RU" b="1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9400" y="145291"/>
            <a:ext cx="4572000" cy="304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10515600" cy="857619"/>
          </a:xfrm>
        </p:spPr>
        <p:txBody>
          <a:bodyPr/>
          <a:lstStyle/>
          <a:p>
            <a:pPr>
              <a:defRPr/>
            </a:pPr>
            <a:r>
              <a:rPr lang="ru-RU" sz="1800">
                <a:latin typeface="+mn-lt"/>
                <a:ea typeface="Calibri"/>
              </a:rPr>
              <a:t>Постановление Министерства здравоохранения Республики Беларусь от 17 мая 2018 г. № 42 «О профилактических прививках» (в редакции постановлений Министерства здравоохранения Республики Беларусь от 1 июля 2024 г. № 111 и от 13 января 2025 г. № 3)</a:t>
            </a:r>
            <a:endParaRPr lang="ru-RU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95692" y="972968"/>
            <a:ext cx="12192719" cy="6675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/>
              <a:t>•	</a:t>
            </a:r>
            <a:r>
              <a:rPr lang="ru-RU" sz="2400" b="1"/>
              <a:t>Согласно Национальному календарю профилактических прививок вакцинация против ВПЧ-инфекции проводится девочкам в возрасте 11 лет.  </a:t>
            </a:r>
            <a:endParaRPr/>
          </a:p>
          <a:p>
            <a:pPr algn="just">
              <a:defRPr/>
            </a:pPr>
            <a:r>
              <a:rPr lang="ru-RU" sz="2400" b="1"/>
              <a:t>В 2025 г. вакцинация против ВПЧ-инфекции будет предложена девочкам, которым в 2025 г. исполняется 11 лет (т.е. девочкам 2014 года рождения). </a:t>
            </a:r>
            <a:endParaRPr/>
          </a:p>
          <a:p>
            <a:pPr algn="just">
              <a:defRPr/>
            </a:pPr>
            <a:r>
              <a:rPr lang="ru-RU" sz="2400"/>
              <a:t>•	</a:t>
            </a:r>
            <a:r>
              <a:rPr lang="ru-RU" sz="2400" i="1"/>
              <a:t>При наличии вакцины бесплатная вакцинация будет предложена девочкам 2011-2013 годов рождения, включенных в «лист ожидания» в поликлинике по месту обслуживания.</a:t>
            </a:r>
            <a:endParaRPr/>
          </a:p>
          <a:p>
            <a:pPr algn="just">
              <a:defRPr/>
            </a:pPr>
            <a:r>
              <a:rPr lang="ru-RU" sz="2400"/>
              <a:t>Родители могут выбрать, где будут проводиться прививки – в поликлинике либо в школе. Независимо от места проведения вакцинации перед прививкой ребенок осматривается врачом и получает разрешение на проведение прививки.</a:t>
            </a:r>
            <a:endParaRPr/>
          </a:p>
          <a:p>
            <a:pPr algn="just">
              <a:defRPr/>
            </a:pPr>
            <a:r>
              <a:rPr lang="ru-RU" sz="2400"/>
              <a:t>•	</a:t>
            </a:r>
            <a:r>
              <a:rPr lang="ru-RU" sz="2400" b="1"/>
              <a:t>Согласно перечню профилактических прививок по эпидемическим показаниям вакцинация против ВПЧ-инфекции проводится девочкам и женщинам в возрасте от 11 до 45 лет с ВИЧ-инфекцией, ранее не привитым против ВПЧ-инфекции.</a:t>
            </a:r>
            <a:endParaRPr/>
          </a:p>
          <a:p>
            <a:pPr algn="just">
              <a:defRPr/>
            </a:pPr>
            <a:r>
              <a:rPr lang="ru-RU" sz="2400"/>
              <a:t>•	</a:t>
            </a:r>
            <a:r>
              <a:rPr lang="ru-RU" sz="2400" i="1"/>
              <a:t>Иные граждане, не относящиеся к вышеуказанным контингентам, имеют возможность сделать прививки против ВПЧ-инфекции на платной основе в организациях здравоохранения, оказывающих услуги населению по платной вакцинации (государственных и частных).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393404" y="525993"/>
            <a:ext cx="10930988" cy="6085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999"/>
              </a:lnSpc>
              <a:defRPr/>
            </a:pPr>
            <a:r>
              <a:rPr lang="ru-RU" sz="2400">
                <a:latin typeface="+mj-lt"/>
                <a:ea typeface="Calibri"/>
                <a:cs typeface="Times New Roman"/>
              </a:rPr>
              <a:t>Вакцина </a:t>
            </a:r>
            <a:r>
              <a:rPr lang="ru-RU" sz="2400" b="1">
                <a:latin typeface="+mj-lt"/>
                <a:ea typeface="Calibri"/>
                <a:cs typeface="Times New Roman"/>
              </a:rPr>
              <a:t>Сecolin</a:t>
            </a:r>
            <a:r>
              <a:rPr lang="ru-RU" sz="2400" b="1">
                <a:latin typeface="+mj-lt"/>
                <a:ea typeface="Calibri"/>
                <a:cs typeface="Times New Roman"/>
              </a:rPr>
              <a:t>® (</a:t>
            </a:r>
            <a:r>
              <a:rPr lang="ru-RU" sz="2400" b="1">
                <a:latin typeface="+mj-lt"/>
                <a:ea typeface="Calibri"/>
                <a:cs typeface="Times New Roman"/>
              </a:rPr>
              <a:t>Цеколин</a:t>
            </a:r>
            <a:r>
              <a:rPr lang="ru-RU" sz="2400" b="1">
                <a:latin typeface="+mj-lt"/>
                <a:ea typeface="Calibri"/>
                <a:cs typeface="Times New Roman"/>
              </a:rPr>
              <a:t>)</a:t>
            </a:r>
            <a:r>
              <a:rPr lang="ru-RU" sz="2400">
                <a:latin typeface="+mj-lt"/>
                <a:ea typeface="Calibri"/>
                <a:cs typeface="Times New Roman"/>
              </a:rPr>
              <a:t> – рекомбинантная </a:t>
            </a:r>
            <a:r>
              <a:rPr lang="ru-RU" sz="2400">
                <a:latin typeface="+mj-lt"/>
                <a:ea typeface="Calibri"/>
                <a:cs typeface="Times New Roman"/>
              </a:rPr>
              <a:t>бивалентная</a:t>
            </a:r>
            <a:r>
              <a:rPr lang="ru-RU" sz="2400">
                <a:latin typeface="+mj-lt"/>
                <a:ea typeface="Calibri"/>
                <a:cs typeface="Times New Roman"/>
              </a:rPr>
              <a:t> вакцина, изготовленная из очищенных вирусоподобных частиц ВПЧ типов 16 и 18.</a:t>
            </a:r>
            <a:endParaRPr/>
          </a:p>
          <a:p>
            <a:pPr algn="ctr">
              <a:lnSpc>
                <a:spcPct val="114999"/>
              </a:lnSpc>
              <a:defRPr/>
            </a:pPr>
            <a:r>
              <a:rPr lang="ru-RU" sz="2000">
                <a:ea typeface="Calibri"/>
                <a:cs typeface="Times New Roman"/>
              </a:rPr>
              <a:t>П</a:t>
            </a:r>
            <a:r>
              <a:rPr lang="ru-RU" sz="2000">
                <a:ea typeface="Calibri"/>
                <a:cs typeface="Times New Roman"/>
              </a:rPr>
              <a:t>роизводство </a:t>
            </a:r>
            <a:r>
              <a:rPr lang="en-US" sz="2000">
                <a:ea typeface="Calibri"/>
                <a:cs typeface="Times New Roman"/>
              </a:rPr>
              <a:t>Xiamen </a:t>
            </a:r>
            <a:r>
              <a:rPr lang="en-US" sz="2000">
                <a:ea typeface="Calibri"/>
                <a:cs typeface="Times New Roman"/>
              </a:rPr>
              <a:t>Innovax</a:t>
            </a:r>
            <a:r>
              <a:rPr lang="en-US" sz="2000">
                <a:ea typeface="Calibri"/>
                <a:cs typeface="Times New Roman"/>
              </a:rPr>
              <a:t> Biotech Co</a:t>
            </a:r>
            <a:r>
              <a:rPr lang="ru-RU" sz="2000">
                <a:ea typeface="Calibri"/>
                <a:cs typeface="Times New Roman"/>
              </a:rPr>
              <a:t>., </a:t>
            </a:r>
            <a:r>
              <a:rPr lang="en-US" sz="2000">
                <a:ea typeface="Calibri"/>
                <a:cs typeface="Times New Roman"/>
              </a:rPr>
              <a:t>Ltd</a:t>
            </a:r>
            <a:r>
              <a:rPr lang="ru-RU" sz="2000">
                <a:ea typeface="Calibri"/>
                <a:cs typeface="Times New Roman"/>
              </a:rPr>
              <a:t>. «</a:t>
            </a:r>
            <a:r>
              <a:rPr lang="en-US" sz="2000">
                <a:ea typeface="Calibri"/>
                <a:cs typeface="Times New Roman"/>
              </a:rPr>
              <a:t>Innovax</a:t>
            </a:r>
            <a:r>
              <a:rPr lang="ru-RU" sz="2000">
                <a:ea typeface="Calibri"/>
                <a:cs typeface="Times New Roman"/>
              </a:rPr>
              <a:t>» (ключевое подразделение по производству вакцин компания </a:t>
            </a:r>
            <a:r>
              <a:rPr lang="en-US" sz="2000">
                <a:ea typeface="Calibri"/>
                <a:cs typeface="Times New Roman"/>
              </a:rPr>
              <a:t>Beijing </a:t>
            </a:r>
            <a:r>
              <a:rPr lang="en-US" sz="2000">
                <a:ea typeface="Calibri"/>
                <a:cs typeface="Times New Roman"/>
              </a:rPr>
              <a:t>Wantai</a:t>
            </a:r>
            <a:r>
              <a:rPr lang="en-US" sz="2000">
                <a:ea typeface="Calibri"/>
                <a:cs typeface="Times New Roman"/>
              </a:rPr>
              <a:t> Biological Pharmacy Enterprise Co</a:t>
            </a:r>
            <a:r>
              <a:rPr lang="ru-RU" sz="2000">
                <a:ea typeface="Calibri"/>
                <a:cs typeface="Times New Roman"/>
              </a:rPr>
              <a:t>., </a:t>
            </a:r>
            <a:r>
              <a:rPr lang="en-US" sz="2000">
                <a:ea typeface="Calibri"/>
                <a:cs typeface="Times New Roman"/>
              </a:rPr>
              <a:t>Ltd</a:t>
            </a:r>
            <a:r>
              <a:rPr lang="ru-RU" sz="2000">
                <a:ea typeface="Calibri"/>
                <a:cs typeface="Times New Roman"/>
              </a:rPr>
              <a:t>.), КНР</a:t>
            </a:r>
            <a:endParaRPr lang="ru-RU">
              <a:latin typeface="+mj-lt"/>
              <a:ea typeface="Calibri"/>
              <a:cs typeface="Times New Roman"/>
            </a:endParaRPr>
          </a:p>
          <a:p>
            <a:pPr marL="457200" indent="450215" algn="just">
              <a:lnSpc>
                <a:spcPct val="114999"/>
              </a:lnSpc>
              <a:defRPr/>
            </a:pPr>
            <a:endParaRPr lang="ru-RU" sz="1400">
              <a:latin typeface="+mj-lt"/>
              <a:ea typeface="Calibri"/>
              <a:cs typeface="Times New Roman"/>
            </a:endParaRPr>
          </a:p>
          <a:p>
            <a:pPr marL="457200" indent="450215" algn="ctr">
              <a:lnSpc>
                <a:spcPct val="114999"/>
              </a:lnSpc>
              <a:defRPr/>
            </a:pPr>
            <a:r>
              <a:rPr lang="ru-RU" sz="2400">
                <a:latin typeface="+mj-lt"/>
                <a:ea typeface="Calibri"/>
                <a:cs typeface="Times New Roman"/>
              </a:rPr>
              <a:t>1 доза вакцины (0,5 мл) </a:t>
            </a:r>
            <a:r>
              <a:rPr lang="ru-RU" sz="2400" b="1">
                <a:latin typeface="+mj-lt"/>
                <a:ea typeface="Calibri"/>
                <a:cs typeface="Times New Roman"/>
              </a:rPr>
              <a:t>Сecolin</a:t>
            </a:r>
            <a:r>
              <a:rPr lang="ru-RU" sz="2400" b="1">
                <a:latin typeface="+mj-lt"/>
                <a:ea typeface="Calibri"/>
                <a:cs typeface="Times New Roman"/>
              </a:rPr>
              <a:t>® (</a:t>
            </a:r>
            <a:r>
              <a:rPr lang="ru-RU" sz="2400" b="1">
                <a:latin typeface="+mj-lt"/>
                <a:ea typeface="Calibri"/>
                <a:cs typeface="Times New Roman"/>
              </a:rPr>
              <a:t>Цеколин</a:t>
            </a:r>
            <a:r>
              <a:rPr lang="ru-RU" sz="2400" b="1">
                <a:latin typeface="+mj-lt"/>
                <a:ea typeface="Calibri"/>
                <a:cs typeface="Times New Roman"/>
              </a:rPr>
              <a:t>) </a:t>
            </a:r>
            <a:r>
              <a:rPr lang="ru-RU" sz="2400">
                <a:latin typeface="+mj-lt"/>
                <a:ea typeface="Calibri"/>
                <a:cs typeface="Times New Roman"/>
              </a:rPr>
              <a:t>содержит:</a:t>
            </a:r>
            <a:endParaRPr lang="ru-RU">
              <a:latin typeface="+mj-lt"/>
              <a:ea typeface="Calibri"/>
              <a:cs typeface="Times New Roman"/>
            </a:endParaRPr>
          </a:p>
          <a:p>
            <a:pPr marL="457200" indent="450215">
              <a:lnSpc>
                <a:spcPct val="114999"/>
              </a:lnSpc>
              <a:defRPr/>
            </a:pPr>
            <a:r>
              <a:rPr lang="ru-RU" sz="2400">
                <a:latin typeface="+mj-lt"/>
                <a:ea typeface="Calibri"/>
                <a:cs typeface="Times New Roman"/>
              </a:rPr>
              <a:t>•	</a:t>
            </a:r>
            <a:r>
              <a:rPr lang="ru-RU" sz="2400" b="1">
                <a:latin typeface="+mj-lt"/>
                <a:ea typeface="Calibri"/>
                <a:cs typeface="Times New Roman"/>
              </a:rPr>
              <a:t>рекомбинантный L1 белок ВПЧ 16 типа – 40 мкг</a:t>
            </a:r>
            <a:endParaRPr lang="ru-RU" b="1">
              <a:latin typeface="+mj-lt"/>
              <a:ea typeface="Calibri"/>
              <a:cs typeface="Times New Roman"/>
            </a:endParaRPr>
          </a:p>
          <a:p>
            <a:pPr marL="457200" indent="450215">
              <a:lnSpc>
                <a:spcPct val="114999"/>
              </a:lnSpc>
              <a:defRPr/>
            </a:pPr>
            <a:r>
              <a:rPr lang="ru-RU" sz="2400" b="1">
                <a:latin typeface="+mj-lt"/>
                <a:ea typeface="Calibri"/>
                <a:cs typeface="Times New Roman"/>
              </a:rPr>
              <a:t>•	рекомбинантный L1 белок ВПЧ 18 типа – 20 мкг</a:t>
            </a:r>
            <a:endParaRPr lang="ru-RU" b="1">
              <a:latin typeface="+mj-lt"/>
              <a:ea typeface="Calibri"/>
              <a:cs typeface="Times New Roman"/>
            </a:endParaRPr>
          </a:p>
          <a:p>
            <a:pPr marL="457200" indent="450215">
              <a:lnSpc>
                <a:spcPct val="114999"/>
              </a:lnSpc>
              <a:defRPr/>
            </a:pPr>
            <a:r>
              <a:rPr lang="ru-RU" sz="2400">
                <a:latin typeface="+mj-lt"/>
                <a:ea typeface="Calibri"/>
                <a:cs typeface="Times New Roman"/>
              </a:rPr>
              <a:t>•	гидроокись алюминия (адъювант)</a:t>
            </a:r>
            <a:endParaRPr lang="ru-RU">
              <a:latin typeface="+mj-lt"/>
              <a:ea typeface="Calibri"/>
              <a:cs typeface="Times New Roman"/>
            </a:endParaRPr>
          </a:p>
          <a:p>
            <a:pPr marL="457200" indent="450215">
              <a:lnSpc>
                <a:spcPct val="114999"/>
              </a:lnSpc>
              <a:defRPr/>
            </a:pPr>
            <a:r>
              <a:rPr lang="ru-RU" sz="2400">
                <a:latin typeface="+mj-lt"/>
                <a:ea typeface="Calibri"/>
                <a:cs typeface="Times New Roman"/>
              </a:rPr>
              <a:t>•	хлорид натрия (растворитель)</a:t>
            </a:r>
            <a:endParaRPr lang="ru-RU">
              <a:latin typeface="+mj-lt"/>
              <a:ea typeface="Calibri"/>
              <a:cs typeface="Times New Roman"/>
            </a:endParaRPr>
          </a:p>
          <a:p>
            <a:pPr marL="457200" indent="450215">
              <a:lnSpc>
                <a:spcPct val="114999"/>
              </a:lnSpc>
              <a:defRPr/>
            </a:pPr>
            <a:r>
              <a:rPr lang="ru-RU" sz="2400">
                <a:latin typeface="+mj-lt"/>
                <a:ea typeface="Calibri"/>
                <a:cs typeface="Times New Roman"/>
              </a:rPr>
              <a:t>•	дигидрат </a:t>
            </a:r>
            <a:r>
              <a:rPr lang="ru-RU" sz="2400">
                <a:latin typeface="+mj-lt"/>
                <a:ea typeface="Calibri"/>
                <a:cs typeface="Times New Roman"/>
              </a:rPr>
              <a:t>дигидрофосфата</a:t>
            </a:r>
            <a:r>
              <a:rPr lang="ru-RU" sz="2400">
                <a:latin typeface="+mj-lt"/>
                <a:ea typeface="Calibri"/>
                <a:cs typeface="Times New Roman"/>
              </a:rPr>
              <a:t> натрия (стабилизатор уровня рН) </a:t>
            </a:r>
            <a:endParaRPr lang="ru-RU">
              <a:latin typeface="+mj-lt"/>
              <a:ea typeface="Calibri"/>
              <a:cs typeface="Times New Roman"/>
            </a:endParaRPr>
          </a:p>
          <a:p>
            <a:pPr marL="457200" indent="450215">
              <a:lnSpc>
                <a:spcPct val="114999"/>
              </a:lnSpc>
              <a:defRPr/>
            </a:pPr>
            <a:r>
              <a:rPr lang="ru-RU" sz="2400">
                <a:latin typeface="+mj-lt"/>
                <a:ea typeface="Calibri"/>
                <a:cs typeface="Times New Roman"/>
              </a:rPr>
              <a:t>•	</a:t>
            </a:r>
            <a:r>
              <a:rPr lang="ru-RU" sz="2400">
                <a:latin typeface="+mj-lt"/>
                <a:ea typeface="Calibri"/>
                <a:cs typeface="Times New Roman"/>
              </a:rPr>
              <a:t>полисорбат</a:t>
            </a:r>
            <a:r>
              <a:rPr lang="ru-RU" sz="2400">
                <a:latin typeface="+mj-lt"/>
                <a:ea typeface="Calibri"/>
                <a:cs typeface="Times New Roman"/>
              </a:rPr>
              <a:t> 80 (стабилизатор) </a:t>
            </a:r>
            <a:endParaRPr lang="ru-RU">
              <a:latin typeface="+mj-lt"/>
              <a:ea typeface="Calibri"/>
              <a:cs typeface="Times New Roman"/>
            </a:endParaRPr>
          </a:p>
          <a:p>
            <a:pPr marL="457200" indent="450215">
              <a:lnSpc>
                <a:spcPct val="114999"/>
              </a:lnSpc>
              <a:defRPr/>
            </a:pPr>
            <a:r>
              <a:rPr lang="ru-RU" sz="2400">
                <a:latin typeface="+mj-lt"/>
                <a:ea typeface="Calibri"/>
                <a:cs typeface="Times New Roman"/>
              </a:rPr>
              <a:t>•	дигидрат </a:t>
            </a:r>
            <a:r>
              <a:rPr lang="ru-RU" sz="2400">
                <a:latin typeface="+mj-lt"/>
                <a:ea typeface="Calibri"/>
                <a:cs typeface="Times New Roman"/>
              </a:rPr>
              <a:t>гидрофосфата</a:t>
            </a:r>
            <a:r>
              <a:rPr lang="ru-RU" sz="2400">
                <a:latin typeface="+mj-lt"/>
                <a:ea typeface="Calibri"/>
                <a:cs typeface="Times New Roman"/>
              </a:rPr>
              <a:t> натрия (стабилизатор) </a:t>
            </a:r>
            <a:endParaRPr lang="ru-RU">
              <a:latin typeface="+mj-lt"/>
              <a:ea typeface="Calibri"/>
              <a:cs typeface="Times New Roman"/>
            </a:endParaRPr>
          </a:p>
          <a:p>
            <a:pPr marL="457200" indent="450215">
              <a:lnSpc>
                <a:spcPct val="114999"/>
              </a:lnSpc>
              <a:defRPr/>
            </a:pPr>
            <a:r>
              <a:rPr lang="ru-RU" sz="2400">
                <a:latin typeface="+mj-lt"/>
                <a:ea typeface="Calibri"/>
                <a:cs typeface="Times New Roman"/>
              </a:rPr>
              <a:t>•	вода для инъекций (растворитель).</a:t>
            </a:r>
            <a:endParaRPr lang="ru-RU">
              <a:latin typeface="+mj-lt"/>
              <a:ea typeface="Calibri"/>
              <a:cs typeface="Times New Roman"/>
            </a:endParaRPr>
          </a:p>
          <a:p>
            <a:pPr marL="457200" indent="450215" algn="ctr">
              <a:lnSpc>
                <a:spcPct val="114999"/>
              </a:lnSpc>
              <a:spcAft>
                <a:spcPts val="800"/>
              </a:spcAft>
              <a:defRPr/>
            </a:pPr>
            <a:r>
              <a:rPr lang="ru-RU" sz="2400" b="1">
                <a:latin typeface="+mj-lt"/>
                <a:ea typeface="Calibri"/>
                <a:cs typeface="Times New Roman"/>
              </a:rPr>
              <a:t>Вакцина не содержит консервантов и антибиотиков</a:t>
            </a:r>
            <a:r>
              <a:rPr lang="ru-RU" sz="2400">
                <a:latin typeface="+mj-lt"/>
                <a:ea typeface="Calibri"/>
                <a:cs typeface="Times New Roman"/>
              </a:rPr>
              <a:t>.</a:t>
            </a:r>
            <a:endParaRPr lang="ru-RU">
              <a:latin typeface="+mj-lt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253407" y="137597"/>
            <a:ext cx="11686260" cy="6675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/>
              <a:t>Ф</a:t>
            </a:r>
            <a:r>
              <a:rPr lang="ru-RU" b="1"/>
              <a:t>аза III — исследование эффективности и безопасности</a:t>
            </a:r>
            <a:endParaRPr b="1"/>
          </a:p>
          <a:p>
            <a:pPr>
              <a:defRPr/>
            </a:pPr>
            <a:r>
              <a:rPr lang="ru-RU" b="1"/>
              <a:t>Дизайн: рандомизированное, плацебо-контролируемое исследование с участием 7500+ женщин (возраст 18–45 лет).</a:t>
            </a:r>
            <a:endParaRPr b="1"/>
          </a:p>
          <a:p>
            <a:pPr>
              <a:defRPr/>
            </a:pPr>
            <a:r>
              <a:rPr lang="ru-RU" b="1"/>
              <a:t>Основные показатели эффективности:</a:t>
            </a:r>
            <a:endParaRPr b="1"/>
          </a:p>
          <a:p>
            <a:pPr>
              <a:defRPr/>
            </a:pPr>
            <a:r>
              <a:rPr lang="ru-RU" b="1"/>
              <a:t>Защита от новых инфекций ВПЧ 16/18 — 97.3% (CI: 89.0–99.7) в </a:t>
            </a:r>
            <a:r>
              <a:rPr lang="en-US" b="1"/>
              <a:t>per protocol</a:t>
            </a:r>
            <a:r>
              <a:rPr lang="ru-RU" b="1"/>
              <a:t> популяции.</a:t>
            </a:r>
            <a:endParaRPr b="1"/>
          </a:p>
          <a:p>
            <a:pPr>
              <a:defRPr/>
            </a:pPr>
            <a:r>
              <a:rPr lang="ru-RU" b="1"/>
              <a:t>Профилактика предраковых поражений шейки матки (CIN2+) ассоциированных с ВПЧ 16/18 — 97.8% (CI 89.4–99.8).</a:t>
            </a:r>
            <a:endParaRPr b="1"/>
          </a:p>
          <a:p>
            <a:pPr>
              <a:defRPr/>
            </a:pPr>
            <a:endParaRPr b="1"/>
          </a:p>
          <a:p>
            <a:pPr>
              <a:defRPr/>
            </a:pPr>
            <a:r>
              <a:rPr lang="ru-RU" b="1"/>
              <a:t>Иммуноответ</a:t>
            </a:r>
            <a:r>
              <a:rPr lang="ru-RU" b="1"/>
              <a:t>:</a:t>
            </a:r>
            <a:endParaRPr b="1"/>
          </a:p>
          <a:p>
            <a:pPr>
              <a:defRPr/>
            </a:pPr>
            <a:r>
              <a:rPr lang="ru-RU" b="1"/>
              <a:t>Антительный</a:t>
            </a:r>
            <a:r>
              <a:rPr lang="ru-RU" b="1"/>
              <a:t> титр против ВПЧ 16 и 18 достигает пиковых значений через 1 месяц после третьей дозы и сохраняется на высоком уровне в течение 4 лет наблюдения (по данным долгосрочного анализа).</a:t>
            </a:r>
            <a:endParaRPr b="1"/>
          </a:p>
          <a:p>
            <a:pPr>
              <a:defRPr/>
            </a:pPr>
            <a:endParaRPr b="1"/>
          </a:p>
          <a:p>
            <a:pPr>
              <a:defRPr/>
            </a:pPr>
            <a:r>
              <a:rPr lang="ru-RU" b="1"/>
              <a:t>Безопасность:</a:t>
            </a:r>
            <a:endParaRPr b="1"/>
          </a:p>
          <a:p>
            <a:pPr>
              <a:defRPr/>
            </a:pPr>
            <a:r>
              <a:rPr lang="ru-RU" b="1"/>
              <a:t>Локальные реакции (боль, покраснение в месте инъекции): ~30% участников, обычно легкие и проходящие за 2-3 дня.</a:t>
            </a:r>
            <a:endParaRPr b="1"/>
          </a:p>
          <a:p>
            <a:pPr>
              <a:defRPr/>
            </a:pPr>
            <a:r>
              <a:rPr lang="ru-RU" b="1"/>
              <a:t>Системные реакции (головная боль, лихорадка, утомляемость): менее 10%.</a:t>
            </a:r>
            <a:endParaRPr b="1"/>
          </a:p>
          <a:p>
            <a:pPr>
              <a:defRPr/>
            </a:pPr>
            <a:r>
              <a:rPr lang="ru-RU" b="1"/>
              <a:t>Тяжелые нежелательные события, связанные с вакцинацией, не зарегистрированы.</a:t>
            </a:r>
            <a:endParaRPr b="1"/>
          </a:p>
          <a:p>
            <a:pPr>
              <a:defRPr/>
            </a:pPr>
            <a:r>
              <a:rPr lang="ru-RU" b="1"/>
              <a:t>Особенности и преимущества </a:t>
            </a:r>
            <a:r>
              <a:rPr lang="ru-RU" b="1"/>
              <a:t>Cecolin</a:t>
            </a:r>
            <a:endParaRPr b="1"/>
          </a:p>
          <a:p>
            <a:pPr>
              <a:defRPr/>
            </a:pPr>
            <a:r>
              <a:rPr lang="ru-RU" b="1"/>
              <a:t>Вакцина демонстрирует сопоставимую с другими мировыми вакцинами (</a:t>
            </a:r>
            <a:r>
              <a:rPr lang="ru-RU" b="1"/>
              <a:t>Gardasil</a:t>
            </a:r>
            <a:r>
              <a:rPr lang="ru-RU" b="1"/>
              <a:t>, </a:t>
            </a:r>
            <a:r>
              <a:rPr lang="ru-RU" b="1"/>
              <a:t>Cervarix</a:t>
            </a:r>
            <a:r>
              <a:rPr lang="ru-RU" b="1"/>
              <a:t>) эффективность.</a:t>
            </a:r>
            <a:endParaRPr b="1"/>
          </a:p>
          <a:p>
            <a:pPr>
              <a:defRPr/>
            </a:pPr>
            <a:r>
              <a:rPr lang="ru-RU" b="1"/>
              <a:t>Производится по технологии рекомбинантного белка L1 ВПЧ в кишечной палочке (E. </a:t>
            </a:r>
            <a:r>
              <a:rPr lang="ru-RU" b="1"/>
              <a:t>coli</a:t>
            </a:r>
            <a:r>
              <a:rPr lang="ru-RU" b="1"/>
              <a:t>), что снижает стоимость производства и делает вакцину доступнее.</a:t>
            </a:r>
            <a:endParaRPr b="1"/>
          </a:p>
          <a:p>
            <a:pPr>
              <a:defRPr/>
            </a:pPr>
            <a:r>
              <a:rPr lang="ru-RU" b="1"/>
              <a:t>Официально включена в национальные программы вакцинации в Китае.</a:t>
            </a:r>
            <a:endParaRPr b="1"/>
          </a:p>
        </p:txBody>
      </p:sp>
      <p:sp>
        <p:nvSpPr>
          <p:cNvPr id="5" name="TextBox 4"/>
          <p:cNvSpPr txBox="1"/>
          <p:nvPr/>
        </p:nvSpPr>
        <p:spPr bwMode="auto">
          <a:xfrm>
            <a:off x="5972839" y="5959426"/>
            <a:ext cx="6098491" cy="929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100"/>
              <a:t>JAMA Network Open (2020). "Efficacy, Safety, and Immunogenicity of a Recombinant Human Papillomavirus Type 16/18 Vaccine (</a:t>
            </a:r>
            <a:r>
              <a:rPr lang="en-US" sz="1100"/>
              <a:t>Cecolin</a:t>
            </a:r>
            <a:r>
              <a:rPr lang="en-US" sz="1100"/>
              <a:t>) in Chinese Women: A Randomized Clinical Trial."</a:t>
            </a:r>
            <a:endParaRPr/>
          </a:p>
          <a:p>
            <a:pPr algn="r">
              <a:defRPr/>
            </a:pPr>
            <a:r>
              <a:rPr lang="en-US" sz="1100"/>
              <a:t>The Lancet Infectious Diseases (2020). </a:t>
            </a:r>
            <a:r>
              <a:rPr lang="ru-RU" sz="1100"/>
              <a:t>Рандомизированное исследование фазы </a:t>
            </a:r>
            <a:r>
              <a:rPr lang="en-US" sz="1100"/>
              <a:t>III.</a:t>
            </a:r>
            <a:endParaRPr/>
          </a:p>
          <a:p>
            <a:pPr algn="r">
              <a:defRPr/>
            </a:pPr>
            <a:r>
              <a:rPr lang="ru-RU" sz="1100"/>
              <a:t>Информационные материалы </a:t>
            </a:r>
            <a:r>
              <a:rPr lang="en-US" sz="1100"/>
              <a:t>Xiamen </a:t>
            </a:r>
            <a:r>
              <a:rPr lang="en-US" sz="1100"/>
              <a:t>Innovax</a:t>
            </a:r>
            <a:r>
              <a:rPr lang="en-US" sz="1100"/>
              <a:t> Biotech, </a:t>
            </a:r>
            <a:r>
              <a:rPr lang="ru-RU" sz="1100"/>
              <a:t>отчеты национальных регуляторов в Китае.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529855" y="277573"/>
            <a:ext cx="11358063" cy="823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/>
              <a:t>Вакцина </a:t>
            </a:r>
            <a:r>
              <a:rPr lang="ru-RU" sz="2400"/>
              <a:t>Сecolin</a:t>
            </a:r>
            <a:r>
              <a:rPr lang="ru-RU" sz="2400"/>
              <a:t>® (</a:t>
            </a:r>
            <a:r>
              <a:rPr lang="ru-RU" sz="2400"/>
              <a:t>Цеколин</a:t>
            </a:r>
            <a:r>
              <a:rPr lang="ru-RU" sz="2400"/>
              <a:t>) вводится </a:t>
            </a:r>
            <a:r>
              <a:rPr lang="ru-RU" sz="2400" b="1"/>
              <a:t>внутримышечно в дельтовидную мышцу плеча </a:t>
            </a:r>
            <a:r>
              <a:rPr lang="ru-RU" sz="2400"/>
              <a:t>по схеме:</a:t>
            </a:r>
            <a:endParaRPr/>
          </a:p>
        </p:txBody>
      </p:sp>
      <p:graphicFrame>
        <p:nvGraphicFramePr>
          <p:cNvPr id="5" name="Таблица 4"/>
          <p:cNvGraphicFramePr>
            <a:graphicFrameLocks xmlns:a="http://schemas.openxmlformats.org/drawingml/2006/main" noGrp="1"/>
          </p:cNvGraphicFramePr>
          <p:nvPr/>
        </p:nvGraphicFramePr>
        <p:xfrm>
          <a:off x="733648" y="1435395"/>
          <a:ext cx="10813310" cy="4976038"/>
        </p:xfrm>
        <a:graphic>
          <a:graphicData uri="http://schemas.openxmlformats.org/drawingml/2006/table">
            <a:tbl>
              <a:tblPr firstRow="1" firstCol="1" lastRow="0" lastCol="0" bandRow="1" bandCol="0"/>
              <a:tblGrid>
                <a:gridCol w="2291103"/>
                <a:gridCol w="4260525"/>
                <a:gridCol w="4261682"/>
              </a:tblGrid>
              <a:tr h="781321">
                <a:tc>
                  <a:txBody>
                    <a:bodyPr/>
                    <a:p>
                      <a:pPr marL="457200" algn="ctr">
                        <a:lnSpc>
                          <a:spcPct val="114999"/>
                        </a:lnSpc>
                        <a:defRPr/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Возраст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marL="457200" algn="ctr">
                        <a:lnSpc>
                          <a:spcPct val="114999"/>
                        </a:lnSpc>
                        <a:defRPr/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2-х дозовая схема введения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marL="457200"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3-х дозовая схема введения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1326516">
                <a:tc>
                  <a:txBody>
                    <a:bodyPr/>
                    <a:p>
                      <a:pPr marL="457200" algn="ctr">
                        <a:lnSpc>
                          <a:spcPct val="114999"/>
                        </a:lnSpc>
                        <a:defRPr/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9-14 лет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marL="0" algn="ctr">
                        <a:lnSpc>
                          <a:spcPct val="114999"/>
                        </a:lnSpc>
                        <a:defRPr/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!!!  0-6 месяцев </a:t>
                      </a:r>
                      <a:endParaRPr/>
                    </a:p>
                    <a:p>
                      <a:pPr marL="0" algn="ctr">
                        <a:lnSpc>
                          <a:spcPct val="114999"/>
                        </a:lnSpc>
                        <a:defRPr/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(вторая доза вводится через 6 месяцев после первой дозы)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marL="45720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0-1-6 месяцев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000406">
                <a:tc>
                  <a:txBody>
                    <a:bodyPr/>
                    <a:p>
                      <a:pPr marL="457200" algn="ctr">
                        <a:lnSpc>
                          <a:spcPct val="114999"/>
                        </a:lnSpc>
                        <a:defRPr/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15-45 лет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marL="457200" algn="ctr">
                        <a:lnSpc>
                          <a:spcPct val="114999"/>
                        </a:lnSpc>
                        <a:defRPr/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marL="0" algn="ctr">
                        <a:lnSpc>
                          <a:spcPct val="114999"/>
                        </a:lnSpc>
                        <a:defRPr/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0-1-6 месяцев</a:t>
                      </a:r>
                      <a:endParaRPr/>
                    </a:p>
                    <a:p>
                      <a:pPr marL="0" algn="just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 b="1" i="1">
                          <a:latin typeface="+mn-lt"/>
                          <a:ea typeface="Calibri"/>
                          <a:cs typeface="Times New Roman"/>
                        </a:rPr>
                        <a:t>(вторая доза вводится в течение 1-2 месяца после первой дозы, третья доза - через 5-8 месяцев после первой дозы)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867795">
                <a:tc gridSpan="3">
                  <a:txBody>
                    <a:bodyPr/>
                    <a:p>
                      <a:pPr marL="457200"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 b="1">
                          <a:latin typeface="+mn-lt"/>
                          <a:ea typeface="Calibri"/>
                          <a:cs typeface="Times New Roman"/>
                        </a:rPr>
                        <a:t>Бустерная доза (ревакцинация) не предусмотрена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903766" y="85911"/>
            <a:ext cx="10782133" cy="82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defRPr/>
            </a:pPr>
            <a:r>
              <a:rPr lang="ru-RU" sz="2400" b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Кому вакцинация против ВПЧ-инфекции противопоказана (абсолютные (постоянные) противопоказания)?</a:t>
            </a:r>
            <a:endParaRPr lang="ru-RU" sz="2000" b="1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90622" y="1187278"/>
            <a:ext cx="11611472" cy="5578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/>
              <a:t>Противопоказания к вакцинации </a:t>
            </a:r>
            <a:r>
              <a:rPr lang="ru-RU" sz="2400" b="1"/>
              <a:t>общие, как и для всех вакцин</a:t>
            </a:r>
            <a:r>
              <a:rPr lang="ru-RU" sz="2400"/>
              <a:t>. </a:t>
            </a:r>
            <a:endParaRPr/>
          </a:p>
          <a:p>
            <a:pPr marL="342900" indent="-342900" algn="just">
              <a:buFont typeface="Arial"/>
              <a:buChar char="•"/>
              <a:defRPr/>
            </a:pPr>
            <a:r>
              <a:rPr lang="ru-RU" sz="2400"/>
              <a:t>Вакцинация не должна проводиться, если у человека наблюдалась </a:t>
            </a:r>
            <a:r>
              <a:rPr lang="ru-RU" sz="2400" b="1"/>
              <a:t>аллергическая реакция (анафилаксия) </a:t>
            </a:r>
            <a:r>
              <a:rPr lang="ru-RU" sz="2400"/>
              <a:t>на введение предыдущей дозы вакцины или тяжелая аллергическая реакция на какой-либо компонент вакцины против ВПЧ-инфекции. </a:t>
            </a:r>
            <a:endParaRPr/>
          </a:p>
          <a:p>
            <a:pPr marL="342900" indent="-342900" algn="just">
              <a:buFont typeface="Arial"/>
              <a:buChar char="•"/>
              <a:defRPr/>
            </a:pPr>
            <a:r>
              <a:rPr lang="ru-RU" sz="2400" b="1"/>
              <a:t>Сильная нежелательная реакция в течение 48 часов </a:t>
            </a:r>
            <a:r>
              <a:rPr lang="ru-RU" sz="2400"/>
              <a:t>после предыдущего введения конкретной вакцины (повышение температуры тела до 40ºС и выше, судороги также являются абсолютным противопоказанием к вакцинации конкретной вакциной против ВПЧ-инфекции).</a:t>
            </a:r>
            <a:endParaRPr/>
          </a:p>
          <a:p>
            <a:pPr marL="342900" indent="-342900" algn="just">
              <a:buFont typeface="Arial"/>
              <a:buChar char="•"/>
              <a:defRPr/>
            </a:pPr>
            <a:r>
              <a:rPr lang="ru-RU" sz="2400"/>
              <a:t>Вакцинация против ВПЧ-инфекции не проводится в </a:t>
            </a:r>
            <a:r>
              <a:rPr lang="ru-RU" sz="2400" b="1"/>
              <a:t>период беременности и период лактации.</a:t>
            </a:r>
            <a:r>
              <a:rPr lang="ru-RU" sz="2400"/>
              <a:t> </a:t>
            </a:r>
            <a:r>
              <a:rPr lang="ru-RU" sz="2400" i="1"/>
              <a:t>Несмотря на то, что есть исследования, которые показывают, что вакцинация против ВПЧ-инфекции в период беременности (о которой было не известно на момент вакцинации) не вызывает каких-либо отклонений в исходе беременности и в состоянии новорожденного, специальных исследований не проводилось. 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41227" y="85910"/>
            <a:ext cx="11909543" cy="1290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defRPr/>
            </a:pPr>
            <a:r>
              <a:rPr lang="ru-RU" sz="2400" b="1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В каких ситуациях (при каких состояниях) вакцинацию </a:t>
            </a:r>
            <a:endParaRPr>
              <a:solidFill>
                <a:schemeClr val="tx1"/>
              </a:solidFill>
            </a:endParaRPr>
          </a:p>
          <a:p>
            <a:pPr algn="ctr">
              <a:spcAft>
                <a:spcPts val="800"/>
              </a:spcAft>
              <a:defRPr/>
            </a:pPr>
            <a:r>
              <a:rPr lang="ru-RU" sz="2400" b="1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против ВПЧ-инфекции необходимо временно отсрочить (временные противопоказания)?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90622" y="1187278"/>
            <a:ext cx="11611472" cy="5882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r>
              <a:rPr lang="ru-RU" sz="2000" b="1"/>
              <a:t>Острые заболевания, в том числе с лихорадкой </a:t>
            </a:r>
            <a:r>
              <a:rPr lang="ru-RU" sz="2000"/>
              <a:t>– вакцинация может проводиться непосредственно после выздоровления, в том числе на фоне сохранения остаточных клинических проявлений. </a:t>
            </a:r>
            <a:endParaRPr/>
          </a:p>
          <a:p>
            <a:pPr marL="342900" indent="-342900" algn="just">
              <a:buFont typeface="Arial"/>
              <a:buChar char="•"/>
              <a:defRPr/>
            </a:pPr>
            <a:r>
              <a:rPr lang="ru-RU" sz="2000" b="1"/>
              <a:t>Инвазивные бактериальные инфекции (сепсис, менингит) </a:t>
            </a:r>
            <a:r>
              <a:rPr lang="ru-RU" sz="2000"/>
              <a:t>– вакцинация откладывается на срок до одного месяца после выздоровления.</a:t>
            </a:r>
            <a:endParaRPr/>
          </a:p>
          <a:p>
            <a:pPr marL="342900" indent="-342900" algn="just">
              <a:buFont typeface="Arial"/>
              <a:buChar char="•"/>
              <a:defRPr/>
            </a:pPr>
            <a:r>
              <a:rPr lang="ru-RU" sz="2000" b="1"/>
              <a:t>Обострение хронических заболеваний </a:t>
            </a:r>
            <a:r>
              <a:rPr lang="ru-RU" sz="2000"/>
              <a:t>– вакцинация проводится после достижения ремиссии, в том числе на фоне поддерживающего лечения.</a:t>
            </a:r>
            <a:endParaRPr/>
          </a:p>
          <a:p>
            <a:pPr marL="342900" indent="-342900" algn="just">
              <a:buFont typeface="Arial"/>
              <a:buChar char="•"/>
              <a:defRPr/>
            </a:pPr>
            <a:r>
              <a:rPr lang="ru-RU" sz="2000" b="1"/>
              <a:t>Нестабильные или прогрессирующие неврологические расстройства, неконтролируемые судороги, прогрессирующая энцефалопатия </a:t>
            </a:r>
            <a:r>
              <a:rPr lang="ru-RU" sz="2000"/>
              <a:t>– вакцинация откладывается до стабилизации состояния, в том числе на фоне поддерживающего лечения.</a:t>
            </a:r>
            <a:endParaRPr/>
          </a:p>
          <a:p>
            <a:pPr marL="342900" indent="-342900" algn="just">
              <a:buFont typeface="Arial"/>
              <a:buChar char="•"/>
              <a:defRPr/>
            </a:pPr>
            <a:r>
              <a:rPr lang="ru-RU" sz="2000"/>
              <a:t>Вакцинацию откладывают на время </a:t>
            </a:r>
            <a:r>
              <a:rPr lang="ru-RU" sz="2000" b="1"/>
              <a:t>приема системных стероидов </a:t>
            </a:r>
            <a:r>
              <a:rPr lang="ru-RU" sz="2000"/>
              <a:t>в </a:t>
            </a:r>
            <a:r>
              <a:rPr lang="ru-RU" sz="2000"/>
              <a:t>супрессивной</a:t>
            </a:r>
            <a:r>
              <a:rPr lang="ru-RU" sz="2000"/>
              <a:t> дозе (≥20 мг в сутки по преднизолону для ребенка с массой тела &gt;10 кг в течение ≥2 недель), проведения </a:t>
            </a:r>
            <a:r>
              <a:rPr lang="ru-RU" sz="2000" b="1"/>
              <a:t>противоопухолевой химиотерапии</a:t>
            </a:r>
            <a:r>
              <a:rPr lang="ru-RU" sz="2000"/>
              <a:t>, приема </a:t>
            </a:r>
            <a:r>
              <a:rPr lang="ru-RU" sz="2000"/>
              <a:t>супрессивных</a:t>
            </a:r>
            <a:r>
              <a:rPr lang="ru-RU" sz="2000"/>
              <a:t> доз </a:t>
            </a:r>
            <a:r>
              <a:rPr lang="ru-RU" sz="2000" b="1"/>
              <a:t>цитостатиков</a:t>
            </a:r>
            <a:r>
              <a:rPr lang="ru-RU" sz="2000" b="1"/>
              <a:t> или биологических препаратов, подавляющих ключевые звенья иммунного ответа</a:t>
            </a:r>
            <a:r>
              <a:rPr lang="ru-RU" sz="2000"/>
              <a:t>.</a:t>
            </a:r>
            <a:endParaRPr/>
          </a:p>
          <a:p>
            <a:pPr marL="342900" indent="-342900" algn="just">
              <a:buFont typeface="Arial"/>
              <a:buChar char="•"/>
              <a:defRPr/>
            </a:pPr>
            <a:r>
              <a:rPr lang="ru-RU" sz="2000"/>
              <a:t>Поствакцинальный иммунный ответ может быть также снижен у детей с </a:t>
            </a:r>
            <a:r>
              <a:rPr lang="ru-RU" sz="2000" b="1"/>
              <a:t>нефротическим синдромом (прочими заболеваниями почек, сопровождающимися выраженной потерей белка), а также с хронической почечной недостаточностью </a:t>
            </a:r>
            <a:r>
              <a:rPr lang="ru-RU" sz="2000"/>
              <a:t>– в этих случаях целесообразно использование </a:t>
            </a:r>
            <a:r>
              <a:rPr lang="ru-RU" sz="2000"/>
              <a:t>трехдозовой</a:t>
            </a:r>
            <a:r>
              <a:rPr lang="ru-RU" sz="2000"/>
              <a:t> схемы вакцинации против ВПЧ-инфекции.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85059" y="85911"/>
            <a:ext cx="11909184" cy="82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defRPr/>
            </a:pPr>
            <a:r>
              <a:rPr lang="ru-RU" sz="2400" b="1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Можно ли вводить другие вакцины одновременно (в рамках одной и той же сессии) или примерно в то же время, что и вакцину против ВПЧ-инфекции?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233914" y="1544229"/>
            <a:ext cx="11611472" cy="4907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r>
              <a:rPr lang="ru-RU" sz="2400"/>
              <a:t>В Инструкции по применению к вакцине </a:t>
            </a:r>
            <a:r>
              <a:rPr lang="ru-RU" sz="2400"/>
              <a:t>Cecoline</a:t>
            </a:r>
            <a:r>
              <a:rPr lang="ru-RU" sz="2400"/>
              <a:t>® (</a:t>
            </a:r>
            <a:r>
              <a:rPr lang="ru-RU" sz="2400"/>
              <a:t>Цеколин</a:t>
            </a:r>
            <a:r>
              <a:rPr lang="ru-RU" sz="2400"/>
              <a:t>) указано, что специальных исследований по одновременному использованию с другими вакцинами не проводилось. </a:t>
            </a:r>
            <a:r>
              <a:rPr lang="ru-RU" sz="2400" b="1"/>
              <a:t>Поэтому одновременного введения вакцины </a:t>
            </a:r>
            <a:r>
              <a:rPr lang="ru-RU" sz="2400" b="1"/>
              <a:t>Cecoline</a:t>
            </a:r>
            <a:r>
              <a:rPr lang="ru-RU" sz="2400" b="1"/>
              <a:t>® (</a:t>
            </a:r>
            <a:r>
              <a:rPr lang="ru-RU" sz="2400" b="1"/>
              <a:t>Цеколин</a:t>
            </a:r>
            <a:r>
              <a:rPr lang="ru-RU" sz="2400" b="1"/>
              <a:t>) с другими вакцинами в рамках одной сессии проводиться не будет.</a:t>
            </a:r>
            <a:endParaRPr/>
          </a:p>
          <a:p>
            <a:pPr marL="342900" indent="-342900" algn="just">
              <a:buFont typeface="Arial"/>
              <a:buChar char="•"/>
              <a:defRPr/>
            </a:pPr>
            <a:endParaRPr lang="ru-RU" sz="2400" b="1"/>
          </a:p>
          <a:p>
            <a:pPr marL="342900" indent="-342900" algn="just">
              <a:buFont typeface="Arial"/>
              <a:buChar char="•"/>
              <a:defRPr/>
            </a:pPr>
            <a:r>
              <a:rPr lang="ru-RU" sz="2400"/>
              <a:t> Вакцины против ВПЧ-инфекции не являются живыми вакцинами и </a:t>
            </a:r>
            <a:r>
              <a:rPr lang="ru-RU" sz="2400" b="1"/>
              <a:t>могут вводиться с любым интервалом до и после других вакцин, например, вакцин с противодифтерийным компонентом, вакцин против гриппа.</a:t>
            </a:r>
            <a:endParaRPr/>
          </a:p>
          <a:p>
            <a:pPr marL="342900" indent="-342900" algn="just">
              <a:buFont typeface="Arial"/>
              <a:buChar char="•"/>
              <a:defRPr/>
            </a:pPr>
            <a:endParaRPr lang="ru-RU" sz="2400" b="1"/>
          </a:p>
          <a:p>
            <a:pPr marL="342900" indent="-342900" algn="just">
              <a:buFont typeface="Arial"/>
              <a:buChar char="•"/>
              <a:defRPr/>
            </a:pPr>
            <a:r>
              <a:rPr lang="ru-RU" sz="2400"/>
              <a:t>Интервал между введением иммуноглобулина (препаратов крови) и </a:t>
            </a:r>
            <a:r>
              <a:rPr lang="ru-RU" sz="2400"/>
              <a:t>Cecoline</a:t>
            </a:r>
            <a:r>
              <a:rPr lang="ru-RU" sz="2400"/>
              <a:t>® (</a:t>
            </a:r>
            <a:r>
              <a:rPr lang="ru-RU" sz="2400"/>
              <a:t>Цеколин</a:t>
            </a:r>
            <a:r>
              <a:rPr lang="ru-RU" sz="2400"/>
              <a:t>)  – </a:t>
            </a:r>
            <a:r>
              <a:rPr lang="ru-RU" sz="2400" b="1"/>
              <a:t>не менее 3 месяцев</a:t>
            </a:r>
            <a:r>
              <a:rPr lang="ru-RU" sz="2400"/>
              <a:t>.</a:t>
            </a:r>
            <a:endParaRPr/>
          </a:p>
          <a:p>
            <a:pPr marL="342900" indent="-342900" algn="just">
              <a:buFont typeface="Arial"/>
              <a:buChar char="•"/>
              <a:defRPr/>
            </a:pPr>
            <a:endParaRPr lang="ru-RU" sz="2800" b="1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3100" y="3664709"/>
            <a:ext cx="10769600" cy="1320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>
                <a:solidFill>
                  <a:srgbClr val="C00000"/>
                </a:solidFill>
              </a:rPr>
              <a:t>6. </a:t>
            </a:r>
            <a:r>
              <a:rPr lang="en-US" b="1">
                <a:solidFill>
                  <a:srgbClr val="C00000"/>
                </a:solidFill>
              </a:rPr>
              <a:t>FAQ</a:t>
            </a:r>
            <a:r>
              <a:rPr lang="ru-RU" b="1">
                <a:solidFill>
                  <a:srgbClr val="C00000"/>
                </a:solidFill>
              </a:rPr>
              <a:t> </a:t>
            </a:r>
            <a:br>
              <a:rPr lang="ru-RU" b="1">
                <a:solidFill>
                  <a:schemeClr val="accent2">
                    <a:lumMod val="50000"/>
                  </a:schemeClr>
                </a:solidFill>
              </a:rPr>
            </a:br>
            <a:endParaRPr lang="ru-RU" b="1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9400" y="145291"/>
            <a:ext cx="4572000" cy="304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/>
          <p:cNvSpPr/>
          <p:nvPr/>
        </p:nvSpPr>
        <p:spPr bwMode="auto">
          <a:xfrm>
            <a:off x="259352" y="1035270"/>
            <a:ext cx="11495496" cy="2170323"/>
          </a:xfrm>
          <a:prstGeom prst="roundRect">
            <a:avLst>
              <a:gd name="adj" fmla="val 16667"/>
            </a:avLst>
          </a:prstGeom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ВПЧ-инфекция в большинстве случаев протекает бессимптомно.</a:t>
            </a:r>
            <a:endParaRPr sz="2200" b="1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Около 90% случаев генитальной ВПЧ-инфекции проходит самостоятельно в течение 12-24 месяцев. </a:t>
            </a:r>
            <a:endParaRPr sz="2200" b="1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 некоторых людей ВПЧ</a:t>
            </a:r>
            <a:r>
              <a:rPr lang="ru-RU" sz="2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-инфекция:</a:t>
            </a:r>
            <a:endParaRPr sz="2200" b="1">
              <a:latin typeface="Times New Roman"/>
              <a:cs typeface="Times New Roman"/>
            </a:endParaRPr>
          </a:p>
          <a:p>
            <a:pPr marL="285750" indent="-285750" algn="ctr">
              <a:buFont typeface="Arial"/>
              <a:buChar char="•"/>
              <a:defRPr/>
            </a:pPr>
            <a:r>
              <a:rPr lang="ru-RU" sz="2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предраковые состояния (</a:t>
            </a:r>
            <a:r>
              <a:rPr lang="ru-RU" sz="2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высокоонкогенные</a:t>
            </a:r>
            <a:r>
              <a:rPr lang="ru-RU" sz="2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типы вируса);</a:t>
            </a:r>
            <a:endParaRPr sz="2200" b="1">
              <a:latin typeface="Times New Roman"/>
              <a:cs typeface="Times New Roman"/>
            </a:endParaRPr>
          </a:p>
          <a:p>
            <a:pPr marL="285750" indent="-285750" algn="ctr">
              <a:buFont typeface="Arial"/>
              <a:buChar char="•"/>
              <a:defRPr/>
            </a:pPr>
            <a:r>
              <a:rPr lang="ru-RU" sz="2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остроконечные кондиломы (</a:t>
            </a:r>
            <a:r>
              <a:rPr lang="ru-RU" sz="2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низкоонкогенные</a:t>
            </a:r>
            <a:r>
              <a:rPr lang="ru-RU" sz="2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типы ВПЧ-6 и -11);</a:t>
            </a:r>
            <a:endParaRPr sz="2200" b="1">
              <a:latin typeface="Times New Roman"/>
              <a:cs typeface="Times New Roman"/>
            </a:endParaRPr>
          </a:p>
          <a:p>
            <a:pPr marL="285750" indent="-285750" algn="ctr">
              <a:buFont typeface="Arial"/>
              <a:buChar char="•"/>
              <a:defRPr/>
            </a:pPr>
            <a:r>
              <a:rPr lang="ru-RU" sz="2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рецидивирующий респираторный </a:t>
            </a:r>
            <a:r>
              <a:rPr lang="ru-RU" sz="2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папилломатоз</a:t>
            </a:r>
            <a:r>
              <a:rPr lang="ru-RU" sz="2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гортани (</a:t>
            </a:r>
            <a:r>
              <a:rPr lang="ru-RU" sz="2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низкоонкогенные</a:t>
            </a:r>
            <a:r>
              <a:rPr lang="ru-RU" sz="2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типы </a:t>
            </a:r>
            <a:r>
              <a:rPr lang="ru-RU" sz="2000">
                <a:solidFill>
                  <a:schemeClr val="tx1"/>
                </a:solidFill>
              </a:rPr>
              <a:t>ВПЧ-6 и -11).</a:t>
            </a:r>
            <a:endParaRPr/>
          </a:p>
        </p:txBody>
      </p:sp>
      <p:sp>
        <p:nvSpPr>
          <p:cNvPr id="6" name="Прямоугольник: скругленные углы 5"/>
          <p:cNvSpPr/>
          <p:nvPr/>
        </p:nvSpPr>
        <p:spPr bwMode="auto">
          <a:xfrm>
            <a:off x="314586" y="243281"/>
            <a:ext cx="1300293" cy="864066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>
                <a:solidFill>
                  <a:schemeClr val="tx1"/>
                </a:solidFill>
              </a:rPr>
              <a:t>ВПЧ</a:t>
            </a:r>
            <a:endParaRPr sz="2400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 bwMode="auto">
          <a:xfrm>
            <a:off x="2747396" y="243281"/>
            <a:ext cx="9170593" cy="864066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 контакте с инфицированной кожей половых органов, слизистыми оболочками или биологическими жидкостям</a:t>
            </a:r>
            <a:r>
              <a:rPr lang="ru-RU" sz="2400">
                <a:solidFill>
                  <a:schemeClr val="tx1"/>
                </a:solidFill>
              </a:rPr>
              <a:t>и</a:t>
            </a:r>
            <a:endParaRPr sz="2400">
              <a:solidFill>
                <a:schemeClr val="tx1"/>
              </a:solidFill>
            </a:endParaRPr>
          </a:p>
        </p:txBody>
      </p:sp>
      <p:sp>
        <p:nvSpPr>
          <p:cNvPr id="8" name="Стрелка: вправо 7"/>
          <p:cNvSpPr/>
          <p:nvPr/>
        </p:nvSpPr>
        <p:spPr bwMode="auto">
          <a:xfrm>
            <a:off x="1761688" y="503338"/>
            <a:ext cx="838899" cy="29361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2" name="Объект 2"/>
          <p:cNvSpPr txBox="1"/>
          <p:nvPr/>
        </p:nvSpPr>
        <p:spPr bwMode="auto">
          <a:xfrm>
            <a:off x="88900" y="3205593"/>
            <a:ext cx="12014200" cy="3652407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Char char="q"/>
              <a:defRPr/>
            </a:pPr>
            <a:r>
              <a:rPr lang="ru-RU" sz="2400"/>
              <a:t>По данным ВОЗ, 50-80% населения инфицировано ВПЧ, но лишь у 5-10 % зараженных имеются симптомы заболевания</a:t>
            </a:r>
            <a:endParaRPr/>
          </a:p>
          <a:p>
            <a:pPr>
              <a:buFont typeface="Wingdings"/>
              <a:buChar char="q"/>
              <a:defRPr/>
            </a:pPr>
            <a:r>
              <a:rPr lang="ru-RU" sz="2400"/>
              <a:t>Чаще всего папилломавирусная инфекция (ПВИ) обнаруживается у людей молодого возраста, имеющих большое число половых партнеров</a:t>
            </a:r>
            <a:endParaRPr/>
          </a:p>
          <a:p>
            <a:pPr>
              <a:buFont typeface="Wingdings"/>
              <a:buChar char="q"/>
              <a:defRPr/>
            </a:pPr>
            <a:r>
              <a:rPr lang="ru-RU" sz="2400"/>
              <a:t>ВПЧ часто обнаруживается у лиц с ВИЧ-инфекцией и с другими иммунодефицитными состояниями (сниженная иммунная защита)</a:t>
            </a:r>
            <a:endParaRPr/>
          </a:p>
          <a:p>
            <a:pPr>
              <a:buFont typeface="Wingdings"/>
              <a:buChar char="q"/>
              <a:defRPr/>
            </a:pPr>
            <a:r>
              <a:rPr lang="ru-RU" sz="2400"/>
              <a:t>Для женщин онкогенные штаммы ВПЧ опаснее, чем для мужчин </a:t>
            </a:r>
            <a:endParaRPr/>
          </a:p>
          <a:p>
            <a:pPr marL="0" indent="0" algn="just">
              <a:buFont typeface="Arial"/>
              <a:buNone/>
              <a:defRPr/>
            </a:pPr>
            <a:r>
              <a:rPr lang="ru-RU" sz="2000" i="1"/>
              <a:t>(все женщины подвержены риску перехода инфекции в хроническую форму и прогрессированию предраковых поражений в инвазивный рак шейки матки (РШМ –  если нормальный иммунитет – то через 15-20 лет, если ВИЧ, дефекты иммунной системы то через 5-10 лет)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 flipH="0" flipV="0">
            <a:off x="292245" y="221040"/>
            <a:ext cx="11508212" cy="6067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C00000"/>
                </a:solidFill>
              </a:rPr>
              <a:t>Будет ли вакцинация эффективна у тех, кто уже сексуально активен?</a:t>
            </a:r>
            <a:endParaRPr/>
          </a:p>
          <a:p>
            <a:pPr algn="just">
              <a:defRPr/>
            </a:pPr>
            <a:r>
              <a:rPr lang="ru-RU" sz="2400" b="1"/>
              <a:t>	Люди, которые уже сексуально активны, могут все еще получить пользу от вакцинации.</a:t>
            </a:r>
            <a:endParaRPr/>
          </a:p>
          <a:p>
            <a:pPr algn="just">
              <a:defRPr/>
            </a:pPr>
            <a:r>
              <a:rPr lang="ru-RU" sz="2400" b="1"/>
              <a:t>	Это защитит их от тех типов ВПЧ, против которых формирует защиту вакцина, но с которыми они еще не встречались. Но если инфицирование уже произошло, то вакцинация может оказаться менее неэффективной.</a:t>
            </a:r>
            <a:endParaRPr/>
          </a:p>
          <a:p>
            <a:pPr algn="just">
              <a:defRPr/>
            </a:pPr>
            <a:r>
              <a:rPr lang="ru-RU" sz="2400" b="1"/>
              <a:t>	Чтобы получить максимальную пользу от вакцинации, лучше всего сделать прививку против ВПЧ-инфекции в возрасте 9-14 лет </a:t>
            </a:r>
            <a:r>
              <a:rPr lang="ru-RU" sz="2400" b="1" i="1">
                <a:latin typeface="Times New Roman"/>
                <a:ea typeface="Calibri"/>
                <a:cs typeface="Times New Roman"/>
              </a:rPr>
              <a:t>до начала половой жизни.</a:t>
            </a:r>
            <a:endParaRPr/>
          </a:p>
          <a:p>
            <a:pPr algn="just">
              <a:defRPr/>
            </a:pPr>
            <a:endParaRPr lang="ru-RU" sz="2400" b="1" i="1">
              <a:latin typeface="Times New Roman"/>
            </a:endParaRPr>
          </a:p>
          <a:p>
            <a:pPr algn="just">
              <a:defRPr/>
            </a:pPr>
            <a:r>
              <a:rPr lang="ru-RU" sz="2400" b="1">
                <a:ea typeface="Calibri"/>
                <a:cs typeface="Times New Roman"/>
              </a:rPr>
              <a:t>	Следует понимать, что вакцина защищает от тех типов вируса, которыми пациент не инфицирован в настоящий момент, вакцины не используют для лечения уже имеющейся у пациента ВПЧ-инфекции или лечения связанной с ВПЧ болезни.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0" y="331043"/>
            <a:ext cx="11964119" cy="576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C00000"/>
                </a:solidFill>
              </a:rPr>
              <a:t>Почему приоритетной группой для плановой бесплатной вакцинации против ВПЧ являются девочки?</a:t>
            </a:r>
            <a:endParaRPr/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 algn="just">
              <a:defRPr/>
            </a:pPr>
            <a:r>
              <a:rPr lang="ru-RU" sz="2400" b="1"/>
              <a:t>	Основная цель программ вакцинации против ВПЧ-инфекции заключается в защите женщин от РШМ, который является наиболее распространенным заболеванием, вызываемым ВПЧ.</a:t>
            </a:r>
            <a:endParaRPr/>
          </a:p>
          <a:p>
            <a:pPr algn="just">
              <a:defRPr/>
            </a:pPr>
            <a:r>
              <a:rPr lang="ru-RU" sz="2400" b="1"/>
              <a:t>	РШМ является наиболее распространенным заболеванием, вызываемым ВПЧ. 	Вакцинация девочек также обеспечивает защиту их будущим партнерам, и такой коллективный (или популяционный) иммунитет эффективен в отношении прекращения распространения вируса. </a:t>
            </a:r>
            <a:endParaRPr/>
          </a:p>
          <a:p>
            <a:pPr algn="just">
              <a:defRPr/>
            </a:pPr>
            <a:r>
              <a:rPr lang="ru-RU" sz="2400" b="1"/>
              <a:t>	Каждая страна принимает собственное решение о том, кто подлежит вакцинации против ВПЧ, исходя из национальных показателей бремени болезни и имеющихся финансовых средств. Если существует достаточный потенциал, и обеспечено финансирование, страна может принять решение о расширении охвата, включи девочек старше 14 лет и мальчиков.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 flipH="0" flipV="0">
            <a:off x="228600" y="177584"/>
            <a:ext cx="11736958" cy="5700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C00000"/>
                </a:solidFill>
              </a:rPr>
              <a:t>Необходим ли регулярный скрининг на РШМ для женщин, которые были вакцинированы против ВПЧ-инфекции?</a:t>
            </a:r>
            <a:endParaRPr/>
          </a:p>
          <a:p>
            <a:pPr algn="just">
              <a:defRPr/>
            </a:pPr>
            <a:r>
              <a:rPr lang="ru-RU" sz="2400" b="1"/>
              <a:t>	Да. Женщины, которые были вакцинированы, должны проходить скрининговые исследования на РШМ, как это рекомендовано в стране.</a:t>
            </a:r>
            <a:endParaRPr/>
          </a:p>
          <a:p>
            <a:pPr algn="just">
              <a:defRPr/>
            </a:pPr>
            <a:r>
              <a:rPr lang="ru-RU" sz="2400" b="1"/>
              <a:t>	Вакцина защищает от типов ВПЧ, которые вызывают 9 из 10 случаев РШМ, но она не может предотвратить все возможные случаи. Кроме того, вакцина не защищает женщин от тех типов ВПЧ, которыми они уже заразились до получения вакцины.</a:t>
            </a:r>
            <a:endParaRPr/>
          </a:p>
          <a:p>
            <a:pPr algn="just">
              <a:defRPr/>
            </a:pPr>
            <a:r>
              <a:rPr lang="ru-RU" sz="2400" b="1"/>
              <a:t>	Консультация гинеколога с проведением осмотра шейки матки в зеркалах и взятием цитологии (для определения аномальных эпителиальных клеток) позволяет выявить предраковые изменения или рак, а исследование мазка на ВПЧ позволяет выявить типы ВПЧ высокого онкогенного риска. Эти тесты используются в программах скрининга на РШМ для выявления и лечения предраковых изменений и ранних стадий рака до их прогрессирования.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 flipH="0" flipV="0">
            <a:off x="425448" y="209872"/>
            <a:ext cx="11342898" cy="4968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/>
              <a:t>	</a:t>
            </a:r>
            <a:r>
              <a:rPr lang="ru-RU" sz="2800" b="1">
                <a:solidFill>
                  <a:srgbClr val="C00000"/>
                </a:solidFill>
              </a:rPr>
              <a:t>Насколько целесообразно проведение обследования на инфицированность ВПЧ перед вакцинацией?</a:t>
            </a:r>
            <a:endParaRPr/>
          </a:p>
          <a:p>
            <a:pPr algn="just">
              <a:defRPr/>
            </a:pPr>
            <a:r>
              <a:rPr lang="ru-RU" sz="2400" b="1"/>
              <a:t>	Проводить предварительное тестирование на ДНК ВПЧ или скрининг рака шейки матки перед вакцинацией нецелесообразно. </a:t>
            </a:r>
            <a:endParaRPr/>
          </a:p>
          <a:p>
            <a:pPr algn="just">
              <a:defRPr/>
            </a:pPr>
            <a:r>
              <a:rPr lang="ru-RU" sz="2400" b="1"/>
              <a:t>	Это связано с тем, что обнаруженная ВПЧ-инфекция может быть временной и не вызвать заболевание у женщины (организм освободится от вируса). Кроме того, обнаруженные аномальные клетки могут быть вызваны не штаммами ВПЧ, содержащимися в конкретной вакцине. </a:t>
            </a:r>
            <a:endParaRPr/>
          </a:p>
          <a:p>
            <a:pPr algn="just">
              <a:defRPr/>
            </a:pPr>
            <a:r>
              <a:rPr lang="ru-RU" sz="2400" b="1"/>
              <a:t>	Тем не менее, после вакцинации рекомендуется регулярно проходить скрининг на РШМ, чтобы профилактика была наиболее эффективной, поскольку не все высоко онкогенные штаммы ВПЧ включены в вакцины.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469360" y="151114"/>
            <a:ext cx="11253278" cy="4846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C00000"/>
                </a:solidFill>
              </a:rPr>
              <a:t>Необходимо ли проведение лабораторных исследований перед назначением вакцины (общий анализ крови, общий анализ мочи, биохимический анализ крови)?</a:t>
            </a:r>
            <a:endParaRPr/>
          </a:p>
          <a:p>
            <a:pPr algn="ctr">
              <a:defRPr/>
            </a:pPr>
            <a:endParaRPr lang="ru-RU" sz="2400" b="1">
              <a:solidFill>
                <a:srgbClr val="C00000"/>
              </a:solidFill>
            </a:endParaRPr>
          </a:p>
          <a:p>
            <a:pPr algn="just">
              <a:defRPr/>
            </a:pPr>
            <a:r>
              <a:rPr lang="ru-RU" sz="2400" b="1"/>
              <a:t>	Назначение вакцинации каждому пациенту проводится врачом после опроса, медицинского осмотра и изучения медицинского анамнеза пациента.</a:t>
            </a:r>
            <a:endParaRPr/>
          </a:p>
          <a:p>
            <a:pPr algn="just">
              <a:defRPr/>
            </a:pPr>
            <a:r>
              <a:rPr lang="ru-RU" sz="2400" b="1"/>
              <a:t>	Проведение лабораторного и/или диагностического исследования может потребоваться в отдельных случаях пациентам с хронической патологией в целях оценки интенсивности (периода) протекания хронического заболевания.</a:t>
            </a:r>
            <a:endParaRPr/>
          </a:p>
          <a:p>
            <a:pPr algn="just">
              <a:defRPr/>
            </a:pPr>
            <a:r>
              <a:rPr lang="ru-RU" sz="2400" b="1"/>
              <a:t>	Необходимость в проведении лабораторных исследований перед вакцинацией в рутинном порядке отсутствует.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 flipH="0" flipV="0">
            <a:off x="146949" y="0"/>
            <a:ext cx="12143578" cy="740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C00000"/>
                </a:solidFill>
              </a:rPr>
              <a:t>Следует ли прививать мальчиков от ВПЧ-инфекции?</a:t>
            </a:r>
            <a:endParaRPr/>
          </a:p>
          <a:p>
            <a:pPr algn="just">
              <a:defRPr/>
            </a:pPr>
            <a:r>
              <a:rPr lang="ru-RU" sz="2400" b="1"/>
              <a:t>	П</a:t>
            </a:r>
            <a:r>
              <a:rPr lang="ru-RU" sz="2400" b="1"/>
              <a:t>риоритетной целью программ вакцинации против ВПЧ-инфекции является профилактика РШМ, но вакцинация мальчиков также дает дополнительные преимущества.</a:t>
            </a:r>
            <a:endParaRPr sz="2400"/>
          </a:p>
          <a:p>
            <a:pPr algn="just">
              <a:defRPr/>
            </a:pPr>
            <a:r>
              <a:rPr lang="ru-RU" sz="2400" b="1"/>
              <a:t>	Хотя РШМ является наиболее распространенным заболеванием, вызываемым ВПЧ, инфицирование эти вирусом также может вызвать рак полового члена, ануса, головы и шеи и стать причиной появления генитальных бородавок, поэтому мальчики также могут получить пользу от вакцинации.</a:t>
            </a:r>
            <a:endParaRPr sz="2400"/>
          </a:p>
          <a:p>
            <a:pPr algn="just">
              <a:defRPr/>
            </a:pPr>
            <a:r>
              <a:rPr lang="ru-RU" sz="2400" b="1"/>
              <a:t>	Вакцинация мальчиков защищает их от генитальных бородавок и, по крайне мере, от одного связанного с ВПЧ рака, поражающего мужчин (в зависимости от используемой вакцины). Вакцинация мальчиков также защищает их половых партнеров, тем самым косвенно помогая предотвратить РШМ.</a:t>
            </a:r>
            <a:endParaRPr sz="2400"/>
          </a:p>
          <a:p>
            <a:pPr algn="just">
              <a:defRPr/>
            </a:pPr>
            <a:r>
              <a:rPr lang="ru-RU" sz="2400" b="1"/>
              <a:t>	Самые высокие показатели заражения ВПЧ наблюдаются среди мужчин, практикующих секс с мужчинами, особенно среди тех, кто также инфицирован ВИЧ. </a:t>
            </a:r>
            <a:endParaRPr sz="2400"/>
          </a:p>
          <a:p>
            <a:pPr algn="just">
              <a:defRPr/>
            </a:pPr>
            <a:r>
              <a:rPr lang="ru-RU" sz="2400" b="1" i="1"/>
              <a:t>В Республике Беларусь вакцинация мальчиков, юношей и мужчин возможна за счет собственных средств при отсутствии противопоказаний у конкретной вакцины.</a:t>
            </a:r>
            <a:endParaRPr sz="2400" b="1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l="25114" t="58349" r="10069" b="4096"/>
          <a:stretch/>
        </p:blipFill>
        <p:spPr bwMode="auto">
          <a:xfrm>
            <a:off x="2043185" y="4810606"/>
            <a:ext cx="7902429" cy="185864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 bwMode="auto">
          <a:xfrm>
            <a:off x="486947" y="0"/>
            <a:ext cx="11218103" cy="3355596"/>
          </a:xfrm>
          <a:prstGeom prst="roundRect">
            <a:avLst>
              <a:gd name="adj" fmla="val 16667"/>
            </a:avLst>
          </a:prstGeom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/>
              <a:t>Р</a:t>
            </a:r>
            <a:r>
              <a:rPr lang="ru-RU" sz="2000" b="1"/>
              <a:t>екомбинантные вакцины для предупреждения ВПЧ-инфекции на основе очищенных вирусоподобных частиц с </a:t>
            </a:r>
            <a:r>
              <a:rPr lang="ru-RU" sz="2000" b="1"/>
              <a:t>адьювантами</a:t>
            </a:r>
            <a:r>
              <a:rPr lang="ru-RU" sz="2000" b="1"/>
              <a:t>.</a:t>
            </a:r>
            <a:endParaRPr sz="2000" b="1"/>
          </a:p>
          <a:p>
            <a:pPr algn="ctr">
              <a:defRPr/>
            </a:pPr>
            <a:r>
              <a:rPr lang="ru-RU" sz="2000" b="1"/>
              <a:t>Вирусоподобные частицы </a:t>
            </a:r>
            <a:r>
              <a:rPr lang="ru-RU" sz="2000" b="1"/>
              <a:t>вакцин содержат </a:t>
            </a:r>
            <a:endParaRPr b="1"/>
          </a:p>
          <a:p>
            <a:pPr algn="ctr">
              <a:defRPr/>
            </a:pPr>
            <a:r>
              <a:rPr lang="ru-RU" sz="2000" b="1"/>
              <a:t>структурный (</a:t>
            </a:r>
            <a:r>
              <a:rPr lang="ru-RU" sz="2000" b="1"/>
              <a:t>капсидный</a:t>
            </a:r>
            <a:r>
              <a:rPr lang="ru-RU" sz="2000" b="1"/>
              <a:t>) белок </a:t>
            </a:r>
            <a:r>
              <a:rPr lang="en-US" sz="2000" b="1"/>
              <a:t>L1.</a:t>
            </a:r>
            <a:endParaRPr sz="2000" b="1"/>
          </a:p>
          <a:p>
            <a:pPr algn="ctr">
              <a:defRPr/>
            </a:pPr>
            <a:r>
              <a:rPr lang="ru-RU" sz="2000" b="1"/>
              <a:t>Он продуцируется генно-инженерными методами в клетках бактерий </a:t>
            </a:r>
            <a:r>
              <a:rPr lang="en-US" sz="2000" b="1"/>
              <a:t>(E</a:t>
            </a:r>
            <a:r>
              <a:rPr lang="ru-RU" sz="2000" b="1"/>
              <a:t>.</a:t>
            </a:r>
            <a:r>
              <a:rPr lang="en-US" sz="2000" b="1"/>
              <a:t> coli)</a:t>
            </a:r>
            <a:r>
              <a:rPr lang="ru-RU" sz="2000" b="1"/>
              <a:t>, дрожжевых грибов или в клетках насекомых.</a:t>
            </a:r>
            <a:endParaRPr b="1"/>
          </a:p>
          <a:p>
            <a:pPr algn="ctr">
              <a:defRPr/>
            </a:pPr>
            <a:r>
              <a:rPr lang="ru-RU" sz="2000" b="1"/>
              <a:t>Адъюванты: </a:t>
            </a:r>
            <a:endParaRPr b="1"/>
          </a:p>
          <a:p>
            <a:pPr algn="ctr">
              <a:defRPr/>
            </a:pPr>
            <a:r>
              <a:rPr lang="ru-RU" sz="2000" b="1"/>
              <a:t>Соли алюминия (</a:t>
            </a:r>
            <a:r>
              <a:rPr lang="ru-RU" sz="2000" b="1"/>
              <a:t>Церварикс</a:t>
            </a:r>
            <a:r>
              <a:rPr lang="ru-RU" sz="2000" b="1"/>
              <a:t>);</a:t>
            </a:r>
            <a:endParaRPr b="1"/>
          </a:p>
          <a:p>
            <a:pPr algn="ctr">
              <a:defRPr/>
            </a:pPr>
            <a:r>
              <a:rPr lang="en-US" sz="2000" b="1"/>
              <a:t>AS04</a:t>
            </a:r>
            <a:r>
              <a:rPr lang="ru-RU" sz="2000" b="1"/>
              <a:t>, состоящий из </a:t>
            </a:r>
            <a:r>
              <a:rPr lang="ru-RU" sz="2000" b="1"/>
              <a:t>монофосфориллипида</a:t>
            </a:r>
            <a:r>
              <a:rPr lang="ru-RU" sz="2000" b="1"/>
              <a:t> А и гидроокиси алюминия (</a:t>
            </a:r>
            <a:r>
              <a:rPr lang="ru-RU" sz="2000" b="1"/>
              <a:t>Цеколин</a:t>
            </a:r>
            <a:r>
              <a:rPr lang="ru-RU" sz="2000" b="1"/>
              <a:t>).</a:t>
            </a:r>
            <a:endParaRPr sz="1600" b="1"/>
          </a:p>
        </p:txBody>
      </p:sp>
      <p:sp>
        <p:nvSpPr>
          <p:cNvPr id="5" name="Прямоугольник: скругленные углы 4"/>
          <p:cNvSpPr/>
          <p:nvPr/>
        </p:nvSpPr>
        <p:spPr bwMode="auto">
          <a:xfrm>
            <a:off x="486947" y="3502405"/>
            <a:ext cx="11218103" cy="1149291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</a:rPr>
              <a:t>Ни одна из вакцин для предупреждения ВПЧ-инфекции не содержит живых биологических продуктов (вирусов) или даже вирусной ДНК</a:t>
            </a:r>
            <a:endParaRPr/>
          </a:p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</a:rPr>
              <a:t>не может явиться фактором передачи ВПЧ-инфекции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6" name="Стрелка: вниз 5"/>
          <p:cNvSpPr/>
          <p:nvPr/>
        </p:nvSpPr>
        <p:spPr bwMode="auto">
          <a:xfrm>
            <a:off x="5944995" y="3233954"/>
            <a:ext cx="210271" cy="24328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19331" y="28041"/>
            <a:ext cx="11354055" cy="82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C00000"/>
                </a:solidFill>
                <a:latin typeface="Trebuchet MS"/>
                <a:ea typeface="Calibri"/>
                <a:cs typeface="Times New Roman"/>
              </a:rPr>
              <a:t>Вакцины для предупреждения ВПЧ-вакцины, лицензированные по состоянию на 01.01.2025</a:t>
            </a:r>
            <a:endParaRPr sz="2400" b="1">
              <a:solidFill>
                <a:srgbClr val="C00000"/>
              </a:solidFill>
              <a:latin typeface="Trebuchet MS"/>
              <a:ea typeface="Calibri"/>
              <a:cs typeface="Times New Roman"/>
            </a:endParaRPr>
          </a:p>
        </p:txBody>
      </p:sp>
      <p:graphicFrame>
        <p:nvGraphicFramePr>
          <p:cNvPr id="2" name="Таблица 1"/>
          <p:cNvGraphicFramePr>
            <a:graphicFrameLocks xmlns:a="http://schemas.openxmlformats.org/drawingml/2006/main" noGrp="1"/>
          </p:cNvGraphicFramePr>
          <p:nvPr/>
        </p:nvGraphicFramePr>
        <p:xfrm>
          <a:off x="0" y="859039"/>
          <a:ext cx="12192000" cy="5998961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{5C22544A-7EE6-4342-B048-85BDC9FD1C3A}</a:tableStyleId>
              </a:tblPr>
              <a:tblGrid>
                <a:gridCol w="3116022"/>
                <a:gridCol w="2247940"/>
                <a:gridCol w="2915196"/>
                <a:gridCol w="2169722"/>
                <a:gridCol w="1743120"/>
              </a:tblGrid>
              <a:tr h="830313"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Количество и типы ВПЧ, входящие в состав вакцины</a:t>
                      </a:r>
                      <a:endParaRPr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Производитель</a:t>
                      </a:r>
                      <a:endParaRPr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Дата лицензирования</a:t>
                      </a:r>
                      <a:endParaRPr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Дата преквалификации ВОЗ</a:t>
                      </a:r>
                      <a:endParaRPr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 anchor="ctr"/>
                </a:tc>
              </a:tr>
              <a:tr h="751934">
                <a:tc rowSpan="3"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Бивалентные вакцины: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ВПЧ-16,18</a:t>
                      </a:r>
                      <a:endParaRPr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Cervarix</a:t>
                      </a:r>
                      <a:endParaRPr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GlaxoSmithKline</a:t>
                      </a:r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, Великобритания</a:t>
                      </a:r>
                      <a:endParaRPr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200</a:t>
                      </a: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 г.</a:t>
                      </a:r>
                      <a:endParaRPr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2009 г.</a:t>
                      </a:r>
                      <a:endParaRPr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 anchor="ctr"/>
                </a:tc>
              </a:tr>
              <a:tr h="751934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Cecolin</a:t>
                      </a:r>
                      <a:endParaRPr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Xiamen </a:t>
                      </a: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Innovax</a:t>
                      </a: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 Biotech, </a:t>
                      </a:r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Китай</a:t>
                      </a:r>
                      <a:endParaRPr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 г.</a:t>
                      </a:r>
                      <a:endParaRPr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2021 г.</a:t>
                      </a:r>
                      <a:endParaRPr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 anchor="ctr"/>
                </a:tc>
              </a:tr>
              <a:tr h="560937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Walrinvax</a:t>
                      </a:r>
                      <a:endParaRPr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Yuxi </a:t>
                      </a: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Zerun</a:t>
                      </a:r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, Китай</a:t>
                      </a:r>
                      <a:endParaRPr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2022 г.</a:t>
                      </a:r>
                      <a:endParaRPr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2024 г.</a:t>
                      </a:r>
                      <a:endParaRPr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 anchor="ctr"/>
                </a:tc>
              </a:tr>
              <a:tr h="369941">
                <a:tc rowSpan="2"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Квадривалентные вакцины: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ВПЧ 16,18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ВПЧ 6,11</a:t>
                      </a:r>
                      <a:endParaRPr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Gardasil</a:t>
                      </a:r>
                      <a:endParaRPr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Merck &amp; Co</a:t>
                      </a:r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, США</a:t>
                      </a:r>
                      <a:endParaRPr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200</a:t>
                      </a:r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6 г.</a:t>
                      </a:r>
                      <a:endParaRPr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2009 г.</a:t>
                      </a:r>
                      <a:endParaRPr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 anchor="ctr"/>
                </a:tc>
              </a:tr>
              <a:tr h="757527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Cervavax</a:t>
                      </a:r>
                      <a:endParaRPr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Serum Institute of India, </a:t>
                      </a:r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Индия</a:t>
                      </a:r>
                      <a:endParaRPr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г.</a:t>
                      </a:r>
                      <a:endParaRPr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в процессе</a:t>
                      </a:r>
                      <a:endParaRPr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 anchor="ctr"/>
                </a:tc>
              </a:tr>
              <a:tr h="1318464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Нановалентная вакцина: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ВПЧ 16,18,45,33,31,53,58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ВПЧ 6,11</a:t>
                      </a:r>
                      <a:endParaRPr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Gardasil 9</a:t>
                      </a:r>
                      <a:endParaRPr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Merck &amp; Co</a:t>
                      </a:r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, США</a:t>
                      </a:r>
                      <a:endParaRPr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 anchor="ctr"/>
                </a:tc>
                <a:tc>
                  <a:txBody>
                    <a:bodyPr/>
                    <a:p>
                      <a:pPr marL="457200"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2014 г.</a:t>
                      </a:r>
                      <a:endParaRPr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2018 г.</a:t>
                      </a:r>
                      <a:endParaRPr sz="20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3" marR="49693" marT="0" marB="0"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8764" y="2768600"/>
            <a:ext cx="8596668" cy="1320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>
                <a:solidFill>
                  <a:srgbClr val="C00000"/>
                </a:solidFill>
              </a:rPr>
              <a:t>2. Как вакцина </a:t>
            </a:r>
            <a:br>
              <a:rPr lang="ru-RU" b="1">
                <a:solidFill>
                  <a:srgbClr val="C00000"/>
                </a:solidFill>
              </a:rPr>
            </a:br>
            <a:r>
              <a:rPr lang="ru-RU" b="1">
                <a:solidFill>
                  <a:srgbClr val="C00000"/>
                </a:solidFill>
              </a:rPr>
              <a:t>для предупреждения ВПЧ-инфекции работает?</a:t>
            </a:r>
            <a:br>
              <a:rPr lang="ru-RU" b="1">
                <a:solidFill>
                  <a:srgbClr val="C00000"/>
                </a:solidFill>
              </a:rPr>
            </a:b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64938" y="2927061"/>
            <a:ext cx="8596668" cy="132080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b="1">
                <a:solidFill>
                  <a:srgbClr val="C00000"/>
                </a:solidFill>
              </a:rPr>
              <a:t>3. Результаты исследований:</a:t>
            </a:r>
            <a:br>
              <a:rPr lang="ru-RU" b="1">
                <a:solidFill>
                  <a:srgbClr val="C00000"/>
                </a:solidFill>
              </a:rPr>
            </a:br>
            <a:r>
              <a:rPr lang="ru-RU" b="1">
                <a:solidFill>
                  <a:srgbClr val="C00000"/>
                </a:solidFill>
              </a:rPr>
              <a:t>3.1. Безопасность вакцины.</a:t>
            </a:r>
            <a:endParaRPr/>
          </a:p>
        </p:txBody>
      </p:sp>
      <p:pic>
        <p:nvPicPr>
          <p:cNvPr id="1026" name="Picture 2" descr="Если бы вам сказали, что существует прививка от рака, вы бы ее сделали? —  Вакцинация от вируса папилломы человека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0"/>
            <a:ext cx="3647635" cy="1979802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68637" y="25187"/>
            <a:ext cx="10515600" cy="101226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C00000"/>
                </a:solidFill>
                <a:latin typeface="+mn-lt"/>
              </a:rPr>
              <a:t>Вакцинация для предупреждения ВПЧ-инфекции не оказывает влияния на фертильность</a:t>
            </a:r>
            <a:endParaRPr lang="en-US" sz="2800" b="1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 flipH="0" flipV="0">
            <a:off x="1075206" y="1988532"/>
            <a:ext cx="6336572" cy="341433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/>
        </p:nvSpPr>
        <p:spPr bwMode="auto">
          <a:xfrm rot="16199998">
            <a:off x="-527644" y="35814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>
                <a:solidFill>
                  <a:schemeClr val="tx1"/>
                </a:solidFill>
              </a:rPr>
              <a:t>Заболеваемость с нарастающим итогом, %</a:t>
            </a:r>
            <a:endParaRPr lang="en-US" sz="7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75207" y="2427411"/>
            <a:ext cx="1101853" cy="161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>
                <a:solidFill>
                  <a:schemeClr val="tx1"/>
                </a:solidFill>
              </a:rPr>
              <a:t>Невакцинированные</a:t>
            </a:r>
            <a:endParaRPr lang="en-US" sz="7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75207" y="2562626"/>
            <a:ext cx="1101852" cy="161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>
                <a:solidFill>
                  <a:schemeClr val="tx1"/>
                </a:solidFill>
              </a:rPr>
              <a:t>Вакцинированные</a:t>
            </a:r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855753" y="5007379"/>
            <a:ext cx="892473" cy="213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>
                <a:solidFill>
                  <a:schemeClr val="tx1"/>
                </a:solidFill>
              </a:rPr>
              <a:t>Возраст, лет</a:t>
            </a: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95337" y="1105673"/>
            <a:ext cx="6021636" cy="658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</a:rPr>
              <a:t>Заболеваемость первичной недостаточностью яичников с нарастающим итогом в зависимости от статуса вакцинации (95% ДИ)</a:t>
            </a:r>
            <a:endParaRPr sz="2000" b="1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358871" y="1501559"/>
            <a:ext cx="4518868" cy="3760715"/>
          </a:xfrm>
          <a:prstGeom prst="rect">
            <a:avLst/>
          </a:prstGeom>
          <a:ln/>
          <a:effectLst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П</a:t>
            </a:r>
            <a:r>
              <a:rPr lang="ru-RU" b="1">
                <a:solidFill>
                  <a:schemeClr val="tx1"/>
                </a:solidFill>
              </a:rPr>
              <a:t>роспективное</a:t>
            </a:r>
            <a:r>
              <a:rPr lang="ru-RU" b="1">
                <a:solidFill>
                  <a:schemeClr val="tx1"/>
                </a:solidFill>
              </a:rPr>
              <a:t> исследование (Дания) - наблюдение за 996 300 девочками-подростками и молодыми женщинами </a:t>
            </a:r>
            <a:endParaRPr b="1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в возрасте 11-34 лет </a:t>
            </a:r>
            <a:endParaRPr b="1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в период 2007 -2016 гг.:</a:t>
            </a:r>
            <a:endParaRPr b="1">
              <a:solidFill>
                <a:schemeClr val="tx1"/>
              </a:solidFill>
            </a:endParaRPr>
          </a:p>
          <a:p>
            <a:pPr algn="ctr">
              <a:defRPr/>
            </a:pPr>
            <a:endParaRPr b="1">
              <a:solidFill>
                <a:schemeClr val="tx1"/>
              </a:solidFill>
            </a:endParaRPr>
          </a:p>
          <a:p>
            <a:pPr marL="342900" lvl="1" indent="-342900" algn="ctr">
              <a:buFont typeface="Arial"/>
              <a:buChar char="•"/>
              <a:defRPr/>
            </a:pPr>
            <a:r>
              <a:rPr lang="ru-RU" b="1">
                <a:solidFill>
                  <a:schemeClr val="tx1"/>
                </a:solidFill>
              </a:rPr>
              <a:t>505 829 (50,8%) привиты против ВПЧ-инфекции – </a:t>
            </a:r>
            <a:endParaRPr b="1">
              <a:solidFill>
                <a:schemeClr val="tx1"/>
              </a:solidFill>
            </a:endParaRPr>
          </a:p>
          <a:p>
            <a:pPr marL="0" lvl="1" algn="ctr">
              <a:defRPr/>
            </a:pPr>
            <a:r>
              <a:rPr lang="ru-RU" b="1">
                <a:solidFill>
                  <a:schemeClr val="tx1"/>
                </a:solidFill>
              </a:rPr>
              <a:t>у 54 была диагностирована первичная недостаточность яичников;</a:t>
            </a:r>
            <a:endParaRPr b="1">
              <a:solidFill>
                <a:schemeClr val="tx1"/>
              </a:solidFill>
            </a:endParaRPr>
          </a:p>
          <a:p>
            <a:pPr marL="0" lvl="1" algn="ctr">
              <a:defRPr/>
            </a:pPr>
            <a:endParaRPr b="1">
              <a:solidFill>
                <a:schemeClr val="tx1"/>
              </a:solidFill>
            </a:endParaRPr>
          </a:p>
          <a:p>
            <a:pPr marL="342900" lvl="1" indent="-342900" algn="ctr">
              <a:buFont typeface="Arial"/>
              <a:buChar char="•"/>
              <a:defRPr/>
            </a:pPr>
            <a:r>
              <a:rPr lang="ru-RU" b="1">
                <a:solidFill>
                  <a:schemeClr val="tx1"/>
                </a:solidFill>
              </a:rPr>
              <a:t>490 471 (49,2%) не привиты – </a:t>
            </a:r>
            <a:endParaRPr b="1">
              <a:solidFill>
                <a:schemeClr val="tx1"/>
              </a:solidFill>
            </a:endParaRPr>
          </a:p>
          <a:p>
            <a:pPr marL="0" lvl="1" algn="ctr">
              <a:defRPr/>
            </a:pPr>
            <a:r>
              <a:rPr lang="ru-RU" b="1">
                <a:solidFill>
                  <a:schemeClr val="tx1"/>
                </a:solidFill>
              </a:rPr>
              <a:t>у 60 была диагностирована первичная недостаточность яичников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308562" y="6451813"/>
            <a:ext cx="4756744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sz="1600" i="1">
                <a:solidFill>
                  <a:schemeClr val="accent1">
                    <a:lumMod val="50000"/>
                  </a:schemeClr>
                </a:solidFill>
                <a:latin typeface="Arial Narrow"/>
                <a:ea typeface="Calibri"/>
              </a:rPr>
              <a:t>Hviid A, et al. JAMA </a:t>
            </a:r>
            <a:r>
              <a:rPr lang="en-US" sz="1600" i="1">
                <a:solidFill>
                  <a:schemeClr val="accent1">
                    <a:lumMod val="50000"/>
                  </a:schemeClr>
                </a:solidFill>
                <a:latin typeface="Arial Narrow"/>
                <a:ea typeface="Calibri"/>
              </a:rPr>
              <a:t>Netw</a:t>
            </a:r>
            <a:r>
              <a:rPr lang="en-US" sz="1600" i="1">
                <a:solidFill>
                  <a:schemeClr val="accent1">
                    <a:lumMod val="50000"/>
                  </a:schemeClr>
                </a:solidFill>
                <a:latin typeface="Arial Narrow"/>
                <a:ea typeface="Calibri"/>
              </a:rPr>
              <a:t> Open. 2021;4(8):e2120391</a:t>
            </a:r>
            <a:r>
              <a:rPr lang="en-US">
                <a:solidFill>
                  <a:schemeClr val="tx1"/>
                </a:solidFill>
                <a:latin typeface="Arial Narrow"/>
                <a:ea typeface="Calibri"/>
              </a:rPr>
              <a:t>.</a:t>
            </a:r>
            <a:endParaRPr lang="en-US">
              <a:solidFill>
                <a:schemeClr val="tx1"/>
              </a:solidFill>
              <a:latin typeface="Arial Narrow"/>
            </a:endParaRPr>
          </a:p>
        </p:txBody>
      </p:sp>
      <p:grpSp>
        <p:nvGrpSpPr>
          <p:cNvPr id="13" name="Group 12"/>
          <p:cNvGrpSpPr/>
          <p:nvPr/>
        </p:nvGrpSpPr>
        <p:grpSpPr bwMode="auto">
          <a:xfrm>
            <a:off x="253575" y="5421846"/>
            <a:ext cx="9176369" cy="1527093"/>
            <a:chOff x="0" y="0"/>
            <a:chExt cx="9176369" cy="1527093"/>
          </a:xfrm>
        </p:grpSpPr>
        <p:sp>
          <p:nvSpPr>
            <p:cNvPr id="14" name="Rectangle 13"/>
            <p:cNvSpPr/>
            <p:nvPr/>
          </p:nvSpPr>
          <p:spPr bwMode="auto">
            <a:xfrm>
              <a:off x="815060" y="84820"/>
              <a:ext cx="8361308" cy="1442272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74000">
                  <a:schemeClr val="accent1">
                    <a:lumMod val="20000"/>
                    <a:lumOff val="80000"/>
                    <a:alpha val="52000"/>
                  </a:schemeClr>
                </a:gs>
                <a:gs pos="100000">
                  <a:schemeClr val="bg1"/>
                </a:gs>
              </a:gsLst>
              <a:lin ang="5400000" scaled="1"/>
            </a:gradFill>
          </p:spPr>
          <p:txBody>
            <a:bodyPr wrap="square" lIns="274249" tIns="182832" rIns="274249" bIns="182832" anchor="t">
              <a:spAutoFit/>
            </a:bodyPr>
            <a:lstStyle/>
            <a:p>
              <a:pPr>
                <a:lnSpc>
                  <a:spcPct val="107000"/>
                </a:lnSpc>
                <a:defRPr/>
              </a:pPr>
              <a:r>
                <a:rPr lang="en-US" b="1">
                  <a:solidFill>
                    <a:srgbClr val="C00000"/>
                  </a:solidFill>
                </a:rPr>
                <a:t>C</a:t>
              </a:r>
              <a:r>
                <a:rPr lang="ru-RU" b="1">
                  <a:solidFill>
                    <a:srgbClr val="C00000"/>
                  </a:solidFill>
                </a:rPr>
                <a:t>вязь между вакцинацией против ВПЧ-инфекции и возникновением случаев первичной недостаточности яичников </a:t>
              </a:r>
              <a:r>
                <a:rPr lang="ru-RU" sz="2400" b="1">
                  <a:solidFill>
                    <a:srgbClr val="C00000"/>
                  </a:solidFill>
                </a:rPr>
                <a:t>не установлена</a:t>
              </a:r>
              <a:endParaRPr lang="en-US">
                <a:solidFill>
                  <a:srgbClr val="C00000"/>
                </a:solidFill>
                <a:latin typeface="Arial Narrow"/>
                <a:ea typeface="Calibri"/>
              </a:endParaRPr>
            </a:p>
          </p:txBody>
        </p:sp>
        <p:grpSp>
          <p:nvGrpSpPr>
            <p:cNvPr id="15" name="Group 14"/>
            <p:cNvGrpSpPr/>
            <p:nvPr/>
          </p:nvGrpSpPr>
          <p:grpSpPr bwMode="auto">
            <a:xfrm>
              <a:off x="0" y="0"/>
              <a:ext cx="1372557" cy="326649"/>
              <a:chOff x="0" y="0"/>
              <a:chExt cx="1372557" cy="326649"/>
            </a:xfrm>
          </p:grpSpPr>
          <p:pic>
            <p:nvPicPr>
              <p:cNvPr id="16" name="Picture 15" descr="A picture containing arrow&#10;&#10;Description automatically generated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0" y="3859"/>
                <a:ext cx="1372557" cy="322789"/>
              </a:xfrm>
              <a:prstGeom prst="rect">
                <a:avLst/>
              </a:prstGeom>
            </p:spPr>
          </p:pic>
          <p:pic>
            <p:nvPicPr>
              <p:cNvPr id="17" name="Picture 16" descr="A picture containing shape&#10;&#10;Description automatically generated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126169" y="0"/>
                <a:ext cx="431182" cy="249770"/>
              </a:xfrm>
              <a:prstGeom prst="rect">
                <a:avLst/>
              </a:prstGeom>
            </p:spPr>
          </p:pic>
        </p:grp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1180214" y="197644"/>
            <a:ext cx="9952073" cy="7942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C00000"/>
                </a:solidFill>
                <a:latin typeface="+mn-lt"/>
              </a:rPr>
              <a:t>Вакцинация для предупреждения ВПЧ-инфекции не оказывает влияния на способность забеременеть</a:t>
            </a:r>
            <a:endParaRPr lang="en-US" sz="2400" b="1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6" name="Table 6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152400" y="1374498"/>
          <a:ext cx="8298110" cy="457371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1341108"/>
                <a:gridCol w="4526242"/>
                <a:gridCol w="2430760"/>
              </a:tblGrid>
              <a:tr h="1510582">
                <a:tc gridSpan="2">
                  <a:txBody>
                    <a:bodyPr/>
                    <a:p>
                      <a:pPr>
                        <a:defRPr/>
                      </a:pPr>
                      <a:r>
                        <a:rPr lang="ru-RU"/>
                        <a:t>Воздействие</a:t>
                      </a: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1" i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Скорректированное соотношение показателя плодовитости</a:t>
                      </a:r>
                      <a:r>
                        <a:rPr lang="en-US" sz="1800" b="1" i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1" i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defRPr/>
                      </a:pPr>
                      <a:r>
                        <a:rPr lang="en-US" sz="1800" b="1" i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(95% </a:t>
                      </a:r>
                      <a:r>
                        <a:rPr lang="ru-RU" sz="1800" b="1" i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ДИ</a:t>
                      </a:r>
                      <a:r>
                        <a:rPr lang="en-US" sz="1800" b="1" i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/>
                    </a:p>
                  </a:txBody>
                  <a:tcPr/>
                </a:tc>
              </a:tr>
              <a:tr h="382891">
                <a:tc rowSpan="4"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Женщины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Невакцинированные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800" b="0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1.00 (Reference)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2891">
                <a:tc vMerge="1">
                  <a:txBody>
                    <a:bodyPr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Вакцинированные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800" b="0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0.98 (0.90–1.08)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2891">
                <a:tc vMerge="1">
                  <a:txBody>
                    <a:bodyPr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Вакцинированные</a:t>
                      </a:r>
                      <a:r>
                        <a:rPr lang="en-US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 возрасте </a:t>
                      </a:r>
                      <a:r>
                        <a:rPr lang="en-US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&lt; 18</a:t>
                      </a:r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лет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800" b="0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1.00 (0.85–1.17)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2891">
                <a:tc vMerge="1">
                  <a:txBody>
                    <a:bodyPr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Вакцинированные</a:t>
                      </a:r>
                      <a:r>
                        <a:rPr lang="en-US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 возрасте </a:t>
                      </a:r>
                      <a:r>
                        <a:rPr lang="en-US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≥ 18 </a:t>
                      </a:r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лет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800" b="0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0.98 (0.89–1.08)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2891">
                <a:tc rowSpan="4"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Мужчины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Невакцинированные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800" b="0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1.00 (Reference)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2891">
                <a:tc vMerge="1">
                  <a:txBody>
                    <a:bodyPr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Вакцинированные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800" b="0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1.07 (0.79–1.46)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2891">
                <a:tc vMerge="1">
                  <a:txBody>
                    <a:bodyPr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Вакцинированные</a:t>
                      </a:r>
                      <a:r>
                        <a:rPr lang="en-US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 возрасте </a:t>
                      </a:r>
                      <a:r>
                        <a:rPr lang="en-US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&lt; 18</a:t>
                      </a:r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лет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800" b="0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1.10 (0.56–2.19)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2891">
                <a:tc vMerge="1">
                  <a:txBody>
                    <a:bodyPr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Вакцинированные</a:t>
                      </a:r>
                      <a:r>
                        <a:rPr lang="en-US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 возрасте </a:t>
                      </a:r>
                      <a:r>
                        <a:rPr lang="en-US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≥ 18 </a:t>
                      </a:r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лет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1800" b="0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1.06 (0.75–1.50)</a:t>
                      </a:r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8570725" y="863093"/>
            <a:ext cx="3505199" cy="20629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defRPr/>
            </a:pPr>
            <a:r>
              <a:rPr lang="ru-RU" sz="2000">
                <a:solidFill>
                  <a:schemeClr val="tx1"/>
                </a:solidFill>
              </a:rPr>
              <a:t>В исследовании приняли участие </a:t>
            </a:r>
            <a:r>
              <a:rPr lang="en-US" sz="2000">
                <a:solidFill>
                  <a:schemeClr val="tx1"/>
                </a:solidFill>
              </a:rPr>
              <a:t>3483 </a:t>
            </a:r>
            <a:r>
              <a:rPr lang="ru-RU" sz="2000">
                <a:solidFill>
                  <a:schemeClr val="tx1"/>
                </a:solidFill>
              </a:rPr>
              <a:t>женщин планировавших беременность и </a:t>
            </a:r>
            <a:r>
              <a:rPr lang="en-US" sz="2000">
                <a:solidFill>
                  <a:schemeClr val="tx1"/>
                </a:solidFill>
              </a:rPr>
              <a:t>1222 </a:t>
            </a:r>
            <a:r>
              <a:rPr lang="ru-RU" sz="2000">
                <a:solidFill>
                  <a:schemeClr val="tx1"/>
                </a:solidFill>
              </a:rPr>
              <a:t>их партнеров</a:t>
            </a:r>
            <a:endParaRPr lang="en-US" sz="200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defRPr/>
            </a:pPr>
            <a:r>
              <a:rPr lang="ru-RU" sz="1600">
                <a:solidFill>
                  <a:schemeClr val="accent1">
                    <a:lumMod val="50000"/>
                  </a:schemeClr>
                </a:solidFill>
              </a:rPr>
              <a:t>Период наблюдения </a:t>
            </a:r>
            <a:r>
              <a:rPr lang="en-US" sz="1600">
                <a:solidFill>
                  <a:schemeClr val="accent1">
                    <a:lumMod val="50000"/>
                  </a:schemeClr>
                </a:solidFill>
              </a:rPr>
              <a:t>12 </a:t>
            </a:r>
            <a:r>
              <a:rPr lang="ru-RU" sz="1600">
                <a:solidFill>
                  <a:schemeClr val="accent1">
                    <a:lumMod val="50000"/>
                  </a:schemeClr>
                </a:solidFill>
              </a:rPr>
              <a:t>месяцев</a:t>
            </a:r>
            <a:endParaRPr lang="en-US" sz="1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2400" y="6053838"/>
            <a:ext cx="9372600" cy="674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defRPr/>
            </a:pPr>
            <a:r>
              <a:rPr lang="ru-RU" i="1">
                <a:solidFill>
                  <a:schemeClr val="accent1">
                    <a:lumMod val="50000"/>
                  </a:schemeClr>
                </a:solidFill>
              </a:rPr>
              <a:t>Соотношения плодовитости</a:t>
            </a:r>
            <a:r>
              <a:rPr lang="en-US" i="1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i="1">
                <a:solidFill>
                  <a:schemeClr val="accent1">
                    <a:lumMod val="50000"/>
                  </a:schemeClr>
                </a:solidFill>
              </a:rPr>
              <a:t>сравнение средней вероятности забеременеть в течение менструального цикла среди вакцинированных и </a:t>
            </a:r>
            <a:r>
              <a:rPr lang="ru-RU" i="1">
                <a:solidFill>
                  <a:schemeClr val="accent1">
                    <a:lumMod val="50000"/>
                  </a:schemeClr>
                </a:solidFill>
              </a:rPr>
              <a:t>невакцинированных</a:t>
            </a:r>
            <a:endParaRPr lang="en-US" i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7425" y="3363047"/>
            <a:ext cx="2971800" cy="2632357"/>
          </a:xfrm>
          <a:prstGeom prst="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</a:rPr>
              <a:t>Вакцинация для предупреждения ВПЧ-инфекции не оказывает воздействия на возможность забеременеть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162800" y="6474802"/>
            <a:ext cx="5257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i="1">
                <a:solidFill>
                  <a:schemeClr val="tx2">
                    <a:lumMod val="40000"/>
                    <a:lumOff val="60000"/>
                  </a:schemeClr>
                </a:solidFill>
              </a:rPr>
              <a:t>Mclnerney</a:t>
            </a:r>
            <a:r>
              <a:rPr lang="en-US" sz="1600" i="1">
                <a:solidFill>
                  <a:schemeClr val="tx2">
                    <a:lumMod val="40000"/>
                    <a:lumOff val="60000"/>
                  </a:schemeClr>
                </a:solidFill>
              </a:rPr>
              <a:t> et al. </a:t>
            </a:r>
            <a:r>
              <a:rPr lang="en-US" sz="1600" i="1">
                <a:solidFill>
                  <a:schemeClr val="tx2">
                    <a:lumMod val="40000"/>
                    <a:lumOff val="60000"/>
                  </a:schemeClr>
                </a:solidFill>
              </a:rPr>
              <a:t>Peadiatr</a:t>
            </a:r>
            <a:r>
              <a:rPr lang="en-US" sz="1600" i="1">
                <a:solidFill>
                  <a:schemeClr val="tx2">
                    <a:lumMod val="40000"/>
                    <a:lumOff val="60000"/>
                  </a:schemeClr>
                </a:solidFill>
              </a:rPr>
              <a:t> Perinat Epidemiol, 2017</a:t>
            </a:r>
            <a:endParaRPr/>
          </a:p>
        </p:txBody>
      </p:sp>
      <p:sp>
        <p:nvSpPr>
          <p:cNvPr id="2" name="TextBox 1"/>
          <p:cNvSpPr txBox="1"/>
          <p:nvPr/>
        </p:nvSpPr>
        <p:spPr bwMode="auto">
          <a:xfrm>
            <a:off x="116074" y="998504"/>
            <a:ext cx="8419044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800">
                <a:solidFill>
                  <a:srgbClr val="C00000"/>
                </a:solidFill>
                <a:latin typeface="+mn-lt"/>
              </a:rPr>
              <a:t>Исследование беременности онлайн </a:t>
            </a:r>
            <a:r>
              <a:rPr lang="en-US" sz="1800">
                <a:solidFill>
                  <a:srgbClr val="C00000"/>
                </a:solidFill>
                <a:latin typeface="+mn-lt"/>
              </a:rPr>
              <a:t>(PRESTO), </a:t>
            </a:r>
            <a:r>
              <a:rPr lang="ru-RU" sz="1800">
                <a:solidFill>
                  <a:srgbClr val="C00000"/>
                </a:solidFill>
                <a:latin typeface="+mn-lt"/>
              </a:rPr>
              <a:t>США</a:t>
            </a:r>
            <a:r>
              <a:rPr lang="en-US" sz="180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800">
                <a:solidFill>
                  <a:srgbClr val="C00000"/>
                </a:solidFill>
                <a:latin typeface="+mn-lt"/>
              </a:rPr>
              <a:t>и</a:t>
            </a:r>
            <a:r>
              <a:rPr lang="en-US" sz="180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800">
                <a:solidFill>
                  <a:srgbClr val="C00000"/>
                </a:solidFill>
                <a:latin typeface="+mn-lt"/>
              </a:rPr>
              <a:t>Канада</a:t>
            </a:r>
            <a:r>
              <a:rPr lang="en-US" sz="1800">
                <a:solidFill>
                  <a:srgbClr val="C00000"/>
                </a:solidFill>
                <a:latin typeface="+mn-lt"/>
              </a:rPr>
              <a:t>, 2013-2017</a:t>
            </a:r>
            <a:r>
              <a:rPr lang="ru-RU" sz="1800">
                <a:solidFill>
                  <a:srgbClr val="C00000"/>
                </a:solidFill>
                <a:latin typeface="+mn-lt"/>
              </a:rPr>
              <a:t> гг.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73450" y="6291539"/>
            <a:ext cx="525416" cy="453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Corner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Р7-Офис/2025.2.2.831</Application>
  <DocSecurity>0</DocSecurity>
  <PresentationFormat>Широкоэкранный</PresentationFormat>
  <Paragraphs>0</Paragraphs>
  <Slides>35</Slides>
  <Notes>35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Вакцинопрофилактика  ВПЧ-инфекции:  возможности и перспективы</dc:title>
  <dc:subject/>
  <dc:creator>rcge rcheph</dc:creator>
  <cp:keywords/>
  <dc:description/>
  <dc:identifier/>
  <dc:language/>
  <cp:lastModifiedBy>User</cp:lastModifiedBy>
  <cp:revision>110</cp:revision>
  <dcterms:created xsi:type="dcterms:W3CDTF">2024-02-12T07:11:52Z</dcterms:created>
  <dcterms:modified xsi:type="dcterms:W3CDTF">2025-10-03T06:41:15Z</dcterms:modified>
  <cp:category/>
  <cp:contentStatus/>
  <cp:version/>
</cp:coreProperties>
</file>